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57" r:id="rId3"/>
    <p:sldId id="258" r:id="rId4"/>
    <p:sldId id="259" r:id="rId5"/>
    <p:sldId id="260" r:id="rId6"/>
    <p:sldId id="264" r:id="rId7"/>
    <p:sldId id="265" r:id="rId8"/>
    <p:sldId id="266" r:id="rId9"/>
    <p:sldId id="267" r:id="rId10"/>
    <p:sldId id="268" r:id="rId11"/>
    <p:sldId id="269" r:id="rId12"/>
    <p:sldId id="270" r:id="rId13"/>
    <p:sldId id="271" r:id="rId14"/>
    <p:sldId id="272" r:id="rId15"/>
    <p:sldId id="273" r:id="rId16"/>
    <p:sldId id="274" r:id="rId17"/>
    <p:sldId id="275" r:id="rId18"/>
    <p:sldId id="261" r:id="rId19"/>
    <p:sldId id="262" r:id="rId20"/>
    <p:sldId id="263" r:id="rId21"/>
  </p:sldIdLst>
  <p:sldSz cx="9144000" cy="6858000" type="screen4x3"/>
  <p:notesSz cx="6797675" cy="9926638"/>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00" d="100"/>
          <a:sy n="100" d="100"/>
        </p:scale>
        <p:origin x="-1944" y="-32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3161881A-FBC5-4270-9308-F7C33A0A7BF2}" type="datetimeFigureOut">
              <a:rPr lang="it-IT" smtClean="0"/>
              <a:t>01/07/2019</a:t>
            </a:fld>
            <a:endParaRPr lang="it-IT"/>
          </a:p>
        </p:txBody>
      </p:sp>
      <p:sp>
        <p:nvSpPr>
          <p:cNvPr id="4" name="Segnaposto immagine diapositiva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65BC6344-C11D-41D9-A897-5F2219C60C5F}" type="slidenum">
              <a:rPr lang="it-IT" smtClean="0"/>
              <a:t>‹N›</a:t>
            </a:fld>
            <a:endParaRPr lang="it-IT"/>
          </a:p>
        </p:txBody>
      </p:sp>
    </p:spTree>
    <p:extLst>
      <p:ext uri="{BB962C8B-B14F-4D97-AF65-F5344CB8AC3E}">
        <p14:creationId xmlns:p14="http://schemas.microsoft.com/office/powerpoint/2010/main" val="357367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837CE295-D284-4FEF-BE95-39C457C485CB}" type="datetime1">
              <a:rPr lang="it-IT" smtClean="0"/>
              <a:t>01/07/2019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A5F3037-D2BD-4933-A2D1-2DDC93FC97EE}" type="slidenum">
              <a:rPr lang="it-IT" smtClean="0"/>
              <a:t>‹N›</a:t>
            </a:fld>
            <a:endParaRPr lang="it-IT"/>
          </a:p>
        </p:txBody>
      </p:sp>
    </p:spTree>
    <p:extLst>
      <p:ext uri="{BB962C8B-B14F-4D97-AF65-F5344CB8AC3E}">
        <p14:creationId xmlns:p14="http://schemas.microsoft.com/office/powerpoint/2010/main" val="1063699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E650B98A-1EE1-4EC8-A0AD-1CEDDA58E5D9}" type="datetime1">
              <a:rPr lang="it-IT" smtClean="0"/>
              <a:t>01/07/2019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A5F3037-D2BD-4933-A2D1-2DDC93FC97EE}" type="slidenum">
              <a:rPr lang="it-IT" smtClean="0"/>
              <a:t>‹N›</a:t>
            </a:fld>
            <a:endParaRPr lang="it-IT"/>
          </a:p>
        </p:txBody>
      </p:sp>
    </p:spTree>
    <p:extLst>
      <p:ext uri="{BB962C8B-B14F-4D97-AF65-F5344CB8AC3E}">
        <p14:creationId xmlns:p14="http://schemas.microsoft.com/office/powerpoint/2010/main" val="1530648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C9E1BBE-9805-44C1-AB83-90530B7ED3D5}" type="datetime1">
              <a:rPr lang="it-IT" smtClean="0"/>
              <a:t>01/07/2019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A5F3037-D2BD-4933-A2D1-2DDC93FC97EE}" type="slidenum">
              <a:rPr lang="it-IT" smtClean="0"/>
              <a:t>‹N›</a:t>
            </a:fld>
            <a:endParaRPr lang="it-IT"/>
          </a:p>
        </p:txBody>
      </p:sp>
    </p:spTree>
    <p:extLst>
      <p:ext uri="{BB962C8B-B14F-4D97-AF65-F5344CB8AC3E}">
        <p14:creationId xmlns:p14="http://schemas.microsoft.com/office/powerpoint/2010/main" val="3970186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83EF03EF-199A-44AD-9793-7E537D5B1A38}" type="datetime1">
              <a:rPr lang="it-IT" smtClean="0"/>
              <a:t>01/07/2019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A5F3037-D2BD-4933-A2D1-2DDC93FC97EE}" type="slidenum">
              <a:rPr lang="it-IT" smtClean="0"/>
              <a:t>‹N›</a:t>
            </a:fld>
            <a:endParaRPr lang="it-IT"/>
          </a:p>
        </p:txBody>
      </p:sp>
    </p:spTree>
    <p:extLst>
      <p:ext uri="{BB962C8B-B14F-4D97-AF65-F5344CB8AC3E}">
        <p14:creationId xmlns:p14="http://schemas.microsoft.com/office/powerpoint/2010/main" val="4257786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E554B4E0-338E-4ABE-88BA-783DFAAA6F30}" type="datetime1">
              <a:rPr lang="it-IT" smtClean="0"/>
              <a:t>01/07/2019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A5F3037-D2BD-4933-A2D1-2DDC93FC97EE}" type="slidenum">
              <a:rPr lang="it-IT" smtClean="0"/>
              <a:t>‹N›</a:t>
            </a:fld>
            <a:endParaRPr lang="it-IT"/>
          </a:p>
        </p:txBody>
      </p:sp>
    </p:spTree>
    <p:extLst>
      <p:ext uri="{BB962C8B-B14F-4D97-AF65-F5344CB8AC3E}">
        <p14:creationId xmlns:p14="http://schemas.microsoft.com/office/powerpoint/2010/main" val="25440502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B40F77AE-39E9-4608-9C3F-2A7F7AD92E96}" type="datetime1">
              <a:rPr lang="it-IT" smtClean="0"/>
              <a:t>01/07/2019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A5F3037-D2BD-4933-A2D1-2DDC93FC97EE}" type="slidenum">
              <a:rPr lang="it-IT" smtClean="0"/>
              <a:t>‹N›</a:t>
            </a:fld>
            <a:endParaRPr lang="it-IT"/>
          </a:p>
        </p:txBody>
      </p:sp>
    </p:spTree>
    <p:extLst>
      <p:ext uri="{BB962C8B-B14F-4D97-AF65-F5344CB8AC3E}">
        <p14:creationId xmlns:p14="http://schemas.microsoft.com/office/powerpoint/2010/main" val="34863803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A080E2D8-E7E2-4226-9EC2-F6337104BC60}" type="datetime1">
              <a:rPr lang="it-IT" smtClean="0"/>
              <a:t>01/07/2019</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EA5F3037-D2BD-4933-A2D1-2DDC93FC97EE}" type="slidenum">
              <a:rPr lang="it-IT" smtClean="0"/>
              <a:t>‹N›</a:t>
            </a:fld>
            <a:endParaRPr lang="it-IT"/>
          </a:p>
        </p:txBody>
      </p:sp>
    </p:spTree>
    <p:extLst>
      <p:ext uri="{BB962C8B-B14F-4D97-AF65-F5344CB8AC3E}">
        <p14:creationId xmlns:p14="http://schemas.microsoft.com/office/powerpoint/2010/main" val="20793845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CF24C4C0-AA52-41B1-93C2-CCDBE579D60D}" type="datetime1">
              <a:rPr lang="it-IT" smtClean="0"/>
              <a:t>01/07/2019</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EA5F3037-D2BD-4933-A2D1-2DDC93FC97EE}" type="slidenum">
              <a:rPr lang="it-IT" smtClean="0"/>
              <a:t>‹N›</a:t>
            </a:fld>
            <a:endParaRPr lang="it-IT"/>
          </a:p>
        </p:txBody>
      </p:sp>
    </p:spTree>
    <p:extLst>
      <p:ext uri="{BB962C8B-B14F-4D97-AF65-F5344CB8AC3E}">
        <p14:creationId xmlns:p14="http://schemas.microsoft.com/office/powerpoint/2010/main" val="3811352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9366EA4F-7F3E-4CFA-BEBC-0D91D0BA9930}" type="datetime1">
              <a:rPr lang="it-IT" smtClean="0"/>
              <a:t>01/07/2019</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EA5F3037-D2BD-4933-A2D1-2DDC93FC97EE}" type="slidenum">
              <a:rPr lang="it-IT" smtClean="0"/>
              <a:t>‹N›</a:t>
            </a:fld>
            <a:endParaRPr lang="it-IT"/>
          </a:p>
        </p:txBody>
      </p:sp>
    </p:spTree>
    <p:extLst>
      <p:ext uri="{BB962C8B-B14F-4D97-AF65-F5344CB8AC3E}">
        <p14:creationId xmlns:p14="http://schemas.microsoft.com/office/powerpoint/2010/main" val="33837905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B7359082-CBC1-4326-99AF-504518978887}" type="datetime1">
              <a:rPr lang="it-IT" smtClean="0"/>
              <a:t>01/07/2019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A5F3037-D2BD-4933-A2D1-2DDC93FC97EE}" type="slidenum">
              <a:rPr lang="it-IT" smtClean="0"/>
              <a:t>‹N›</a:t>
            </a:fld>
            <a:endParaRPr lang="it-IT"/>
          </a:p>
        </p:txBody>
      </p:sp>
    </p:spTree>
    <p:extLst>
      <p:ext uri="{BB962C8B-B14F-4D97-AF65-F5344CB8AC3E}">
        <p14:creationId xmlns:p14="http://schemas.microsoft.com/office/powerpoint/2010/main" val="2257995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DC272FCF-54B6-4F16-956E-56781EC8FBC4}" type="datetime1">
              <a:rPr lang="it-IT" smtClean="0"/>
              <a:t>01/07/2019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A5F3037-D2BD-4933-A2D1-2DDC93FC97EE}" type="slidenum">
              <a:rPr lang="it-IT" smtClean="0"/>
              <a:t>‹N›</a:t>
            </a:fld>
            <a:endParaRPr lang="it-IT"/>
          </a:p>
        </p:txBody>
      </p:sp>
    </p:spTree>
    <p:extLst>
      <p:ext uri="{BB962C8B-B14F-4D97-AF65-F5344CB8AC3E}">
        <p14:creationId xmlns:p14="http://schemas.microsoft.com/office/powerpoint/2010/main" val="26283228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887EDF-C4CE-46F6-A51B-8ED623E1E405}" type="datetime1">
              <a:rPr lang="it-IT" smtClean="0"/>
              <a:t>01/07/2019</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5F3037-D2BD-4933-A2D1-2DDC93FC97EE}" type="slidenum">
              <a:rPr lang="it-IT" smtClean="0"/>
              <a:t>‹N›</a:t>
            </a:fld>
            <a:endParaRPr lang="it-IT"/>
          </a:p>
        </p:txBody>
      </p:sp>
    </p:spTree>
    <p:extLst>
      <p:ext uri="{BB962C8B-B14F-4D97-AF65-F5344CB8AC3E}">
        <p14:creationId xmlns:p14="http://schemas.microsoft.com/office/powerpoint/2010/main" val="13587620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0"/>
          <p:cNvSpPr>
            <a:spLocks noChangeArrowheads="1"/>
          </p:cNvSpPr>
          <p:nvPr/>
        </p:nvSpPr>
        <p:spPr bwMode="auto">
          <a:xfrm>
            <a:off x="0" y="1"/>
            <a:ext cx="9144000" cy="2564904"/>
          </a:xfrm>
          <a:prstGeom prst="rect">
            <a:avLst/>
          </a:prstGeom>
          <a:solidFill>
            <a:srgbClr val="74DC74"/>
          </a:soli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it-IT"/>
          </a:p>
        </p:txBody>
      </p:sp>
      <p:sp>
        <p:nvSpPr>
          <p:cNvPr id="17" name="WordArt 21"/>
          <p:cNvSpPr>
            <a:spLocks noChangeArrowheads="1" noChangeShapeType="1" noTextEdit="1"/>
          </p:cNvSpPr>
          <p:nvPr/>
        </p:nvSpPr>
        <p:spPr bwMode="auto">
          <a:xfrm>
            <a:off x="1907704" y="1628800"/>
            <a:ext cx="2040508" cy="474786"/>
          </a:xfrm>
          <a:prstGeom prst="rect">
            <a:avLst/>
          </a:prstGeom>
          <a:extLst>
            <a:ext uri="{91240B29-F687-4F45-9708-019B960494DF}">
              <a14:hiddenLine xmlns:a14="http://schemas.microsoft.com/office/drawing/2010/main" w="12700">
                <a:solidFill>
                  <a:srgbClr val="FFFFFF"/>
                </a:solidFill>
                <a:round/>
                <a:headEnd/>
                <a:tailEnd/>
              </a14:hiddenLine>
            </a:ext>
          </a:extLst>
        </p:spPr>
        <p:txBody>
          <a:bodyPr wrap="none" fromWordArt="1">
            <a:prstTxWarp prst="textPlain">
              <a:avLst>
                <a:gd name="adj" fmla="val 50000"/>
              </a:avLst>
            </a:prstTxWarp>
          </a:bodyPr>
          <a:lstStyle/>
          <a:p>
            <a:pPr algn="ctr" rtl="0">
              <a:buNone/>
            </a:pPr>
            <a:r>
              <a:rPr lang="it-IT" sz="3600" b="1" kern="10" spc="0" dirty="0" smtClean="0">
                <a:ln>
                  <a:noFill/>
                </a:ln>
                <a:solidFill>
                  <a:srgbClr val="00A551"/>
                </a:solidFill>
                <a:effectLst>
                  <a:outerShdw dist="29783" dir="6914402" algn="ctr" rotWithShape="0">
                    <a:srgbClr val="000000">
                      <a:alpha val="50000"/>
                    </a:srgbClr>
                  </a:outerShdw>
                </a:effectLst>
                <a:latin typeface="Berlin Sans FB Demi"/>
              </a:rPr>
              <a:t>Bilancio 2018</a:t>
            </a:r>
            <a:endParaRPr lang="it-IT" sz="3600" b="1" kern="10" spc="0" dirty="0">
              <a:ln>
                <a:noFill/>
              </a:ln>
              <a:solidFill>
                <a:srgbClr val="00A551"/>
              </a:solidFill>
              <a:effectLst>
                <a:outerShdw dist="29783" dir="6914402" algn="ctr" rotWithShape="0">
                  <a:srgbClr val="000000">
                    <a:alpha val="50000"/>
                  </a:srgbClr>
                </a:outerShdw>
              </a:effectLst>
              <a:latin typeface="Berlin Sans FB Demi"/>
            </a:endParaRPr>
          </a:p>
        </p:txBody>
      </p:sp>
      <p:sp>
        <p:nvSpPr>
          <p:cNvPr id="18" name="Rectangle 23"/>
          <p:cNvSpPr>
            <a:spLocks noChangeArrowheads="1"/>
          </p:cNvSpPr>
          <p:nvPr/>
        </p:nvSpPr>
        <p:spPr bwMode="auto">
          <a:xfrm>
            <a:off x="0" y="2564905"/>
            <a:ext cx="4932040" cy="3133725"/>
          </a:xfrm>
          <a:prstGeom prst="rect">
            <a:avLst/>
          </a:prstGeom>
          <a:solidFill>
            <a:srgbClr val="E6B9B8"/>
          </a:soli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it-IT"/>
          </a:p>
        </p:txBody>
      </p:sp>
      <p:sp>
        <p:nvSpPr>
          <p:cNvPr id="19" name="Rectangle 24"/>
          <p:cNvSpPr>
            <a:spLocks noChangeArrowheads="1"/>
          </p:cNvSpPr>
          <p:nvPr/>
        </p:nvSpPr>
        <p:spPr bwMode="auto">
          <a:xfrm>
            <a:off x="0" y="4408385"/>
            <a:ext cx="9169593" cy="2580489"/>
          </a:xfrm>
          <a:prstGeom prst="rect">
            <a:avLst/>
          </a:prstGeom>
          <a:solidFill>
            <a:srgbClr val="95CDDF"/>
          </a:soli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it-IT"/>
          </a:p>
        </p:txBody>
      </p:sp>
      <p:pic>
        <p:nvPicPr>
          <p:cNvPr id="1046" name="Picture 22" descr="nature-3289812_1920"/>
          <p:cNvPicPr>
            <a:picLocks noChangeAspect="1" noChangeArrowheads="1"/>
          </p:cNvPicPr>
          <p:nvPr/>
        </p:nvPicPr>
        <p:blipFill>
          <a:blip r:embed="rId2" cstate="print">
            <a:extLst>
              <a:ext uri="{28A0092B-C50C-407E-A947-70E740481C1C}">
                <a14:useLocalDpi xmlns:a14="http://schemas.microsoft.com/office/drawing/2010/main" val="0"/>
              </a:ext>
            </a:extLst>
          </a:blip>
          <a:srcRect l="11433" t="966" r="10243"/>
          <a:stretch>
            <a:fillRect/>
          </a:stretch>
        </p:blipFill>
        <p:spPr bwMode="auto">
          <a:xfrm>
            <a:off x="4487085" y="1400474"/>
            <a:ext cx="4584163" cy="3864729"/>
          </a:xfrm>
          <a:prstGeom prst="rect">
            <a:avLst/>
          </a:prstGeom>
          <a:noFill/>
          <a:ln w="57150" algn="in">
            <a:solidFill>
              <a:srgbClr val="FFC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049" name="Picture 25" descr="44719539_531786640627966_1509830271837405184_n"/>
          <p:cNvPicPr>
            <a:picLocks noChangeAspect="1" noChangeArrowheads="1"/>
          </p:cNvPicPr>
          <p:nvPr/>
        </p:nvPicPr>
        <p:blipFill>
          <a:blip r:embed="rId3">
            <a:extLst>
              <a:ext uri="{28A0092B-C50C-407E-A947-70E740481C1C}">
                <a14:useLocalDpi xmlns:a14="http://schemas.microsoft.com/office/drawing/2010/main" val="0"/>
              </a:ext>
            </a:extLst>
          </a:blip>
          <a:srcRect l="16901" t="20319" r="47466" b="53955"/>
          <a:stretch>
            <a:fillRect/>
          </a:stretch>
        </p:blipFill>
        <p:spPr bwMode="auto">
          <a:xfrm>
            <a:off x="4487085" y="5641882"/>
            <a:ext cx="2209800" cy="606425"/>
          </a:xfrm>
          <a:prstGeom prst="rect">
            <a:avLst/>
          </a:prstGeom>
          <a:noFill/>
          <a:ln w="38100" algn="in">
            <a:solidFill>
              <a:srgbClr val="FFC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20" name="Segnaposto numero diapositiva 19"/>
          <p:cNvSpPr>
            <a:spLocks noGrp="1"/>
          </p:cNvSpPr>
          <p:nvPr>
            <p:ph type="sldNum" sz="quarter" idx="12"/>
          </p:nvPr>
        </p:nvSpPr>
        <p:spPr/>
        <p:txBody>
          <a:bodyPr/>
          <a:lstStyle/>
          <a:p>
            <a:fld id="{EA5F3037-D2BD-4933-A2D1-2DDC93FC97EE}" type="slidenum">
              <a:rPr lang="it-IT" smtClean="0"/>
              <a:t>1</a:t>
            </a:fld>
            <a:endParaRPr lang="it-IT"/>
          </a:p>
        </p:txBody>
      </p:sp>
    </p:spTree>
    <p:extLst>
      <p:ext uri="{BB962C8B-B14F-4D97-AF65-F5344CB8AC3E}">
        <p14:creationId xmlns:p14="http://schemas.microsoft.com/office/powerpoint/2010/main" val="33588316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683568" y="1582341"/>
            <a:ext cx="7920880" cy="3077766"/>
          </a:xfrm>
          <a:prstGeom prst="rect">
            <a:avLst/>
          </a:prstGeom>
        </p:spPr>
        <p:txBody>
          <a:bodyPr wrap="square">
            <a:spAutoFit/>
          </a:bodyPr>
          <a:lstStyle/>
          <a:p>
            <a:r>
              <a:rPr lang="it-IT" sz="2200" b="1" dirty="0">
                <a:solidFill>
                  <a:srgbClr val="FF0000"/>
                </a:solidFill>
              </a:rPr>
              <a:t>In definitiva, le azioni messe in campo dalla società, nell’ultimo triennio, </a:t>
            </a:r>
            <a:r>
              <a:rPr lang="it-IT" sz="2200" b="1" dirty="0"/>
              <a:t>grazie al percorso individuato dai tecnici e dal management</a:t>
            </a:r>
            <a:r>
              <a:rPr lang="it-IT" sz="2200" b="1" dirty="0">
                <a:solidFill>
                  <a:srgbClr val="FF0000"/>
                </a:solidFill>
              </a:rPr>
              <a:t>, hanno determinato  un evidente potenziamento </a:t>
            </a:r>
            <a:r>
              <a:rPr lang="it-IT" sz="2200" b="1" dirty="0"/>
              <a:t>della struttura societaria e della sua operatività che si è dotata e continua a potenziare la propria capacità per sostenere</a:t>
            </a:r>
            <a:r>
              <a:rPr lang="it-IT" sz="2200" b="1" dirty="0">
                <a:solidFill>
                  <a:srgbClr val="FF0000"/>
                </a:solidFill>
              </a:rPr>
              <a:t> la sfida del cambiamento </a:t>
            </a:r>
            <a:r>
              <a:rPr lang="it-IT" sz="2200" b="1" dirty="0"/>
              <a:t>determinata dall’impianto normativo di riferimento, a partire dalla legge regionale di settore, </a:t>
            </a:r>
            <a:r>
              <a:rPr lang="it-IT" sz="2200" b="1" dirty="0">
                <a:solidFill>
                  <a:srgbClr val="FF0000"/>
                </a:solidFill>
              </a:rPr>
              <a:t>che passa attraverso la messa a regime del sistema, con l’istituzione dell’Ente d’Ambito</a:t>
            </a:r>
            <a:r>
              <a:rPr lang="it-IT" sz="2200" b="1" dirty="0"/>
              <a:t>.</a:t>
            </a:r>
          </a:p>
          <a:p>
            <a:r>
              <a:rPr lang="it-IT" dirty="0"/>
              <a:t> </a:t>
            </a:r>
          </a:p>
        </p:txBody>
      </p:sp>
      <p:sp>
        <p:nvSpPr>
          <p:cNvPr id="5" name="Segnaposto numero diapositiva 4"/>
          <p:cNvSpPr>
            <a:spLocks noGrp="1"/>
          </p:cNvSpPr>
          <p:nvPr>
            <p:ph type="sldNum" sz="quarter" idx="12"/>
          </p:nvPr>
        </p:nvSpPr>
        <p:spPr/>
        <p:txBody>
          <a:bodyPr/>
          <a:lstStyle/>
          <a:p>
            <a:fld id="{EA5F3037-D2BD-4933-A2D1-2DDC93FC97EE}" type="slidenum">
              <a:rPr lang="it-IT" smtClean="0"/>
              <a:t>10</a:t>
            </a:fld>
            <a:endParaRPr lang="it-IT"/>
          </a:p>
        </p:txBody>
      </p:sp>
      <p:pic>
        <p:nvPicPr>
          <p:cNvPr id="6" name="Picture 25" descr="44719539_531786640627966_1509830271837405184_n"/>
          <p:cNvPicPr>
            <a:picLocks noChangeAspect="1" noChangeArrowheads="1"/>
          </p:cNvPicPr>
          <p:nvPr/>
        </p:nvPicPr>
        <p:blipFill>
          <a:blip r:embed="rId2" cstate="print">
            <a:extLst>
              <a:ext uri="{28A0092B-C50C-407E-A947-70E740481C1C}">
                <a14:useLocalDpi xmlns:a14="http://schemas.microsoft.com/office/drawing/2010/main" val="0"/>
              </a:ext>
            </a:extLst>
          </a:blip>
          <a:srcRect l="16901" t="20319" r="47466" b="53955"/>
          <a:stretch>
            <a:fillRect/>
          </a:stretch>
        </p:blipFill>
        <p:spPr bwMode="auto">
          <a:xfrm>
            <a:off x="1513" y="6572022"/>
            <a:ext cx="1042095" cy="285977"/>
          </a:xfrm>
          <a:prstGeom prst="rect">
            <a:avLst/>
          </a:prstGeom>
          <a:noFill/>
          <a:ln w="38100" algn="in">
            <a:solidFill>
              <a:srgbClr val="FFC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9878406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539552" y="2274838"/>
            <a:ext cx="8136904" cy="2062103"/>
          </a:xfrm>
          <a:prstGeom prst="rect">
            <a:avLst/>
          </a:prstGeom>
        </p:spPr>
        <p:txBody>
          <a:bodyPr wrap="square">
            <a:spAutoFit/>
          </a:bodyPr>
          <a:lstStyle/>
          <a:p>
            <a:r>
              <a:rPr lang="it-IT" sz="2200" b="1" dirty="0">
                <a:solidFill>
                  <a:srgbClr val="FF0000"/>
                </a:solidFill>
              </a:rPr>
              <a:t>L’efficienza , l’efficacia e l’economicità </a:t>
            </a:r>
            <a:r>
              <a:rPr lang="it-IT" sz="2200" b="1" dirty="0"/>
              <a:t>sono principi che regolano i servizi pubblici e che nel caso di specie, non è fuori luogo sottolineare che </a:t>
            </a:r>
            <a:r>
              <a:rPr lang="it-IT" sz="2200" b="1" dirty="0">
                <a:solidFill>
                  <a:srgbClr val="FF0000"/>
                </a:solidFill>
              </a:rPr>
              <a:t>in Irpiniambiente hanno trovato attuazione nel continuo e costante  conforto dell’intera filiera di enti ed istituzioni </a:t>
            </a:r>
            <a:r>
              <a:rPr lang="it-IT" sz="2200" b="1" dirty="0"/>
              <a:t>e con il costante contributo dei cittadini.</a:t>
            </a:r>
          </a:p>
          <a:p>
            <a:r>
              <a:rPr lang="it-IT" dirty="0"/>
              <a:t> </a:t>
            </a:r>
          </a:p>
        </p:txBody>
      </p:sp>
      <p:sp>
        <p:nvSpPr>
          <p:cNvPr id="5" name="Segnaposto numero diapositiva 4"/>
          <p:cNvSpPr>
            <a:spLocks noGrp="1"/>
          </p:cNvSpPr>
          <p:nvPr>
            <p:ph type="sldNum" sz="quarter" idx="12"/>
          </p:nvPr>
        </p:nvSpPr>
        <p:spPr/>
        <p:txBody>
          <a:bodyPr/>
          <a:lstStyle/>
          <a:p>
            <a:fld id="{EA5F3037-D2BD-4933-A2D1-2DDC93FC97EE}" type="slidenum">
              <a:rPr lang="it-IT" smtClean="0"/>
              <a:t>11</a:t>
            </a:fld>
            <a:endParaRPr lang="it-IT"/>
          </a:p>
        </p:txBody>
      </p:sp>
      <p:pic>
        <p:nvPicPr>
          <p:cNvPr id="6" name="Picture 25" descr="44719539_531786640627966_1509830271837405184_n"/>
          <p:cNvPicPr>
            <a:picLocks noChangeAspect="1" noChangeArrowheads="1"/>
          </p:cNvPicPr>
          <p:nvPr/>
        </p:nvPicPr>
        <p:blipFill>
          <a:blip r:embed="rId2">
            <a:extLst>
              <a:ext uri="{28A0092B-C50C-407E-A947-70E740481C1C}">
                <a14:useLocalDpi xmlns:a14="http://schemas.microsoft.com/office/drawing/2010/main" val="0"/>
              </a:ext>
            </a:extLst>
          </a:blip>
          <a:srcRect l="16901" t="20319" r="47466" b="53955"/>
          <a:stretch>
            <a:fillRect/>
          </a:stretch>
        </p:blipFill>
        <p:spPr bwMode="auto">
          <a:xfrm>
            <a:off x="1513" y="6492978"/>
            <a:ext cx="1330127" cy="365021"/>
          </a:xfrm>
          <a:prstGeom prst="rect">
            <a:avLst/>
          </a:prstGeom>
          <a:noFill/>
          <a:ln w="38100" algn="in">
            <a:solidFill>
              <a:srgbClr val="FFC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4909985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611560" y="1859340"/>
            <a:ext cx="8064896" cy="2739211"/>
          </a:xfrm>
          <a:prstGeom prst="rect">
            <a:avLst/>
          </a:prstGeom>
        </p:spPr>
        <p:txBody>
          <a:bodyPr wrap="square">
            <a:spAutoFit/>
          </a:bodyPr>
          <a:lstStyle/>
          <a:p>
            <a:r>
              <a:rPr lang="it-IT" sz="2200" b="1" dirty="0">
                <a:solidFill>
                  <a:srgbClr val="FF0000"/>
                </a:solidFill>
              </a:rPr>
              <a:t>Un’esperienza, quella di Irpiniambiente</a:t>
            </a:r>
            <a:r>
              <a:rPr lang="it-IT" sz="2200" b="1" dirty="0"/>
              <a:t>, che oggi rappresenta un </a:t>
            </a:r>
            <a:r>
              <a:rPr lang="it-IT" sz="2200" b="1" i="1" dirty="0"/>
              <a:t>unicum ex se già </a:t>
            </a:r>
            <a:r>
              <a:rPr lang="it-IT" sz="2200" b="1" dirty="0"/>
              <a:t>per la sua esistenza in vita, che trova fondamenta e testimonianza nella corretta applicazione della Legge 26/10, che nella fase post emergenziale segnò ed impose la sua costituzione quale strumento per la gestione del ciclo dei rifiuti, e </a:t>
            </a:r>
            <a:r>
              <a:rPr lang="it-IT" sz="2200" b="1" dirty="0">
                <a:solidFill>
                  <a:srgbClr val="FF0000"/>
                </a:solidFill>
              </a:rPr>
              <a:t>che ancora oggi rappresenta l’unico riferimento  compiuto ed attuato dell’intero impianto normativo che regola il settore.</a:t>
            </a:r>
          </a:p>
          <a:p>
            <a:r>
              <a:rPr lang="it-IT" dirty="0"/>
              <a:t> </a:t>
            </a:r>
          </a:p>
        </p:txBody>
      </p:sp>
      <p:sp>
        <p:nvSpPr>
          <p:cNvPr id="3" name="Segnaposto numero diapositiva 2"/>
          <p:cNvSpPr>
            <a:spLocks noGrp="1"/>
          </p:cNvSpPr>
          <p:nvPr>
            <p:ph type="sldNum" sz="quarter" idx="12"/>
          </p:nvPr>
        </p:nvSpPr>
        <p:spPr/>
        <p:txBody>
          <a:bodyPr/>
          <a:lstStyle/>
          <a:p>
            <a:fld id="{EA5F3037-D2BD-4933-A2D1-2DDC93FC97EE}" type="slidenum">
              <a:rPr lang="it-IT" smtClean="0"/>
              <a:t>12</a:t>
            </a:fld>
            <a:endParaRPr lang="it-IT"/>
          </a:p>
        </p:txBody>
      </p:sp>
      <p:pic>
        <p:nvPicPr>
          <p:cNvPr id="4" name="Picture 25" descr="44719539_531786640627966_1509830271837405184_n"/>
          <p:cNvPicPr>
            <a:picLocks noChangeAspect="1" noChangeArrowheads="1"/>
          </p:cNvPicPr>
          <p:nvPr/>
        </p:nvPicPr>
        <p:blipFill>
          <a:blip r:embed="rId2" cstate="print">
            <a:extLst>
              <a:ext uri="{28A0092B-C50C-407E-A947-70E740481C1C}">
                <a14:useLocalDpi xmlns:a14="http://schemas.microsoft.com/office/drawing/2010/main" val="0"/>
              </a:ext>
            </a:extLst>
          </a:blip>
          <a:srcRect l="16901" t="20319" r="47466" b="53955"/>
          <a:stretch>
            <a:fillRect/>
          </a:stretch>
        </p:blipFill>
        <p:spPr bwMode="auto">
          <a:xfrm>
            <a:off x="1513" y="6591782"/>
            <a:ext cx="970087" cy="266217"/>
          </a:xfrm>
          <a:prstGeom prst="rect">
            <a:avLst/>
          </a:prstGeom>
          <a:noFill/>
          <a:ln w="38100" algn="in">
            <a:solidFill>
              <a:srgbClr val="FFC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24089754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816248" y="112418206"/>
            <a:ext cx="1831665" cy="10943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7174"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31638" t="23975" r="17500" b="20805"/>
          <a:stretch/>
        </p:blipFill>
        <p:spPr bwMode="auto">
          <a:xfrm>
            <a:off x="239378" y="1063770"/>
            <a:ext cx="8469902" cy="5172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ttangolo 6"/>
          <p:cNvSpPr/>
          <p:nvPr/>
        </p:nvSpPr>
        <p:spPr>
          <a:xfrm>
            <a:off x="718106" y="417439"/>
            <a:ext cx="7814334" cy="646331"/>
          </a:xfrm>
          <a:prstGeom prst="rect">
            <a:avLst/>
          </a:prstGeom>
        </p:spPr>
        <p:txBody>
          <a:bodyPr wrap="square">
            <a:spAutoFit/>
          </a:bodyPr>
          <a:lstStyle/>
          <a:p>
            <a:r>
              <a:rPr lang="it-IT" b="1" cap="small" dirty="0"/>
              <a:t>Andamento provinciale della produzione totale di rifiuti, della percentuale di differenziata e della produzione </a:t>
            </a:r>
            <a:r>
              <a:rPr lang="it-IT" b="1" cap="small" dirty="0" err="1"/>
              <a:t>procapite</a:t>
            </a:r>
            <a:r>
              <a:rPr lang="it-IT" b="1" cap="small" dirty="0"/>
              <a:t> dal 2013 al </a:t>
            </a:r>
            <a:r>
              <a:rPr lang="it-IT" b="1" cap="small" dirty="0" smtClean="0"/>
              <a:t>2018</a:t>
            </a:r>
            <a:r>
              <a:rPr lang="it-IT" dirty="0"/>
              <a:t> </a:t>
            </a:r>
          </a:p>
        </p:txBody>
      </p:sp>
      <p:sp>
        <p:nvSpPr>
          <p:cNvPr id="8" name="Segnaposto numero diapositiva 7"/>
          <p:cNvSpPr>
            <a:spLocks noGrp="1"/>
          </p:cNvSpPr>
          <p:nvPr>
            <p:ph type="sldNum" sz="quarter" idx="12"/>
          </p:nvPr>
        </p:nvSpPr>
        <p:spPr/>
        <p:txBody>
          <a:bodyPr/>
          <a:lstStyle/>
          <a:p>
            <a:fld id="{EA5F3037-D2BD-4933-A2D1-2DDC93FC97EE}" type="slidenum">
              <a:rPr lang="it-IT" smtClean="0"/>
              <a:t>13</a:t>
            </a:fld>
            <a:endParaRPr lang="it-IT"/>
          </a:p>
        </p:txBody>
      </p:sp>
      <p:sp>
        <p:nvSpPr>
          <p:cNvPr id="14" name="WordArt 21"/>
          <p:cNvSpPr>
            <a:spLocks noChangeArrowheads="1" noChangeShapeType="1" noTextEdit="1"/>
          </p:cNvSpPr>
          <p:nvPr/>
        </p:nvSpPr>
        <p:spPr bwMode="auto">
          <a:xfrm>
            <a:off x="0" y="9550"/>
            <a:ext cx="1115616" cy="323106"/>
          </a:xfrm>
          <a:prstGeom prst="rect">
            <a:avLst/>
          </a:prstGeom>
          <a:extLst>
            <a:ext uri="{91240B29-F687-4F45-9708-019B960494DF}">
              <a14:hiddenLine xmlns:a14="http://schemas.microsoft.com/office/drawing/2010/main" w="12700">
                <a:solidFill>
                  <a:srgbClr val="FFFFFF"/>
                </a:solidFill>
                <a:round/>
                <a:headEnd/>
                <a:tailEnd/>
              </a14:hiddenLine>
            </a:ext>
          </a:extLst>
        </p:spPr>
        <p:txBody>
          <a:bodyPr wrap="none" fromWordArt="1">
            <a:prstTxWarp prst="textPlain">
              <a:avLst>
                <a:gd name="adj" fmla="val 50000"/>
              </a:avLst>
            </a:prstTxWarp>
          </a:bodyPr>
          <a:lstStyle/>
          <a:p>
            <a:pPr algn="ctr" rtl="0">
              <a:buNone/>
            </a:pPr>
            <a:r>
              <a:rPr lang="it-IT" sz="3600" kern="10" spc="0" dirty="0" smtClean="0">
                <a:ln>
                  <a:noFill/>
                </a:ln>
                <a:solidFill>
                  <a:srgbClr val="00A551"/>
                </a:solidFill>
                <a:effectLst>
                  <a:outerShdw dist="29783" dir="6914402" algn="ctr" rotWithShape="0">
                    <a:srgbClr val="000000">
                      <a:alpha val="50000"/>
                    </a:srgbClr>
                  </a:outerShdw>
                </a:effectLst>
                <a:latin typeface="Berlin Sans FB Demi"/>
              </a:rPr>
              <a:t>Bilancio 2018</a:t>
            </a:r>
            <a:endParaRPr lang="it-IT" sz="3600" kern="10" spc="0" dirty="0">
              <a:ln>
                <a:noFill/>
              </a:ln>
              <a:solidFill>
                <a:srgbClr val="00A551"/>
              </a:solidFill>
              <a:effectLst>
                <a:outerShdw dist="29783" dir="6914402" algn="ctr" rotWithShape="0">
                  <a:srgbClr val="000000">
                    <a:alpha val="50000"/>
                  </a:srgbClr>
                </a:outerShdw>
              </a:effectLst>
              <a:latin typeface="Berlin Sans FB Demi"/>
            </a:endParaRPr>
          </a:p>
        </p:txBody>
      </p:sp>
      <p:pic>
        <p:nvPicPr>
          <p:cNvPr id="15" name="Picture 25" descr="44719539_531786640627966_1509830271837405184_n"/>
          <p:cNvPicPr>
            <a:picLocks noChangeAspect="1" noChangeArrowheads="1"/>
          </p:cNvPicPr>
          <p:nvPr/>
        </p:nvPicPr>
        <p:blipFill>
          <a:blip r:embed="rId4" cstate="print">
            <a:extLst>
              <a:ext uri="{28A0092B-C50C-407E-A947-70E740481C1C}">
                <a14:useLocalDpi xmlns:a14="http://schemas.microsoft.com/office/drawing/2010/main" val="0"/>
              </a:ext>
            </a:extLst>
          </a:blip>
          <a:srcRect l="16901" t="20319" r="47466" b="53955"/>
          <a:stretch>
            <a:fillRect/>
          </a:stretch>
        </p:blipFill>
        <p:spPr bwMode="auto">
          <a:xfrm>
            <a:off x="1513" y="6591784"/>
            <a:ext cx="970087" cy="266216"/>
          </a:xfrm>
          <a:prstGeom prst="rect">
            <a:avLst/>
          </a:prstGeom>
          <a:noFill/>
          <a:ln w="38100" algn="in">
            <a:solidFill>
              <a:srgbClr val="FFC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20792095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a 3"/>
          <p:cNvGraphicFramePr>
            <a:graphicFrameLocks noGrp="1"/>
          </p:cNvGraphicFramePr>
          <p:nvPr>
            <p:extLst>
              <p:ext uri="{D42A27DB-BD31-4B8C-83A1-F6EECF244321}">
                <p14:modId xmlns:p14="http://schemas.microsoft.com/office/powerpoint/2010/main" val="3315967221"/>
              </p:ext>
            </p:extLst>
          </p:nvPr>
        </p:nvGraphicFramePr>
        <p:xfrm>
          <a:off x="251521" y="736466"/>
          <a:ext cx="8784974" cy="5572854"/>
        </p:xfrm>
        <a:graphic>
          <a:graphicData uri="http://schemas.openxmlformats.org/drawingml/2006/table">
            <a:tbl>
              <a:tblPr/>
              <a:tblGrid>
                <a:gridCol w="1845582"/>
                <a:gridCol w="738233"/>
                <a:gridCol w="738233"/>
                <a:gridCol w="812057"/>
                <a:gridCol w="959703"/>
                <a:gridCol w="1033527"/>
                <a:gridCol w="738233"/>
                <a:gridCol w="959703"/>
                <a:gridCol w="959703"/>
              </a:tblGrid>
              <a:tr h="461423">
                <a:tc>
                  <a:txBody>
                    <a:bodyPr/>
                    <a:lstStyle/>
                    <a:p>
                      <a:pPr algn="l" fontAlgn="ctr"/>
                      <a:r>
                        <a:rPr lang="it-IT" sz="2000" b="0" i="0" u="none" strike="noStrike" dirty="0" smtClean="0">
                          <a:solidFill>
                            <a:srgbClr val="000000"/>
                          </a:solidFill>
                          <a:effectLst/>
                          <a:latin typeface="Calibri"/>
                        </a:rPr>
                        <a:t>Comune</a:t>
                      </a:r>
                      <a:endParaRPr lang="it-IT" sz="2000" b="0" i="0" u="none" strike="noStrike" dirty="0">
                        <a:solidFill>
                          <a:srgbClr val="000000"/>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2000" b="0" i="0" u="none" strike="noStrike" dirty="0">
                          <a:solidFill>
                            <a:srgbClr val="000000"/>
                          </a:solidFill>
                          <a:effectLst/>
                          <a:latin typeface="Calibri"/>
                        </a:rPr>
                        <a:t>2011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fontAlgn="ctr"/>
                      <a:r>
                        <a:rPr lang="it-IT" sz="2000" b="0" i="0" u="none" strike="noStrike" dirty="0">
                          <a:solidFill>
                            <a:srgbClr val="000000"/>
                          </a:solidFill>
                          <a:effectLst/>
                          <a:latin typeface="Calibri"/>
                        </a:rPr>
                        <a:t>2012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it-IT" sz="2000" b="0" i="0" u="none" strike="noStrike" dirty="0">
                          <a:solidFill>
                            <a:srgbClr val="000000"/>
                          </a:solidFill>
                          <a:effectLst/>
                          <a:latin typeface="Calibri"/>
                        </a:rPr>
                        <a:t>2013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ctr"/>
                      <a:r>
                        <a:rPr lang="it-IT" sz="2000" b="0" i="0" u="none" strike="noStrike" dirty="0">
                          <a:solidFill>
                            <a:srgbClr val="000000"/>
                          </a:solidFill>
                          <a:effectLst/>
                          <a:latin typeface="Calibri"/>
                        </a:rPr>
                        <a:t>2014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ctr" fontAlgn="ctr"/>
                      <a:r>
                        <a:rPr lang="it-IT" sz="2000" b="0" i="0" u="none" strike="noStrike" dirty="0">
                          <a:solidFill>
                            <a:srgbClr val="000000"/>
                          </a:solidFill>
                          <a:effectLst/>
                          <a:latin typeface="Calibri"/>
                        </a:rPr>
                        <a:t>2015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ctr" fontAlgn="ctr"/>
                      <a:r>
                        <a:rPr lang="it-IT" sz="2000" b="0" i="0" u="none" strike="noStrike" dirty="0">
                          <a:solidFill>
                            <a:srgbClr val="000000"/>
                          </a:solidFill>
                          <a:effectLst/>
                          <a:latin typeface="Calibri"/>
                        </a:rPr>
                        <a:t>2016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c>
                  <a:txBody>
                    <a:bodyPr/>
                    <a:lstStyle/>
                    <a:p>
                      <a:pPr algn="ctr" fontAlgn="ctr"/>
                      <a:r>
                        <a:rPr lang="it-IT" sz="2000" b="1" i="0" u="none" strike="noStrike" dirty="0">
                          <a:solidFill>
                            <a:srgbClr val="000000"/>
                          </a:solidFill>
                          <a:effectLst/>
                          <a:latin typeface="Calibri"/>
                        </a:rPr>
                        <a:t>2017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2000" b="1" i="0" u="none" strike="noStrike" dirty="0">
                          <a:solidFill>
                            <a:srgbClr val="000000"/>
                          </a:solidFill>
                          <a:effectLst/>
                          <a:latin typeface="Calibri"/>
                        </a:rPr>
                        <a:t>2018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661886">
                <a:tc>
                  <a:txBody>
                    <a:bodyPr/>
                    <a:lstStyle/>
                    <a:p>
                      <a:pPr algn="l" fontAlgn="ctr"/>
                      <a:r>
                        <a:rPr lang="it-IT" sz="2000" b="1" i="0" u="none" strike="noStrike" dirty="0">
                          <a:solidFill>
                            <a:srgbClr val="000000"/>
                          </a:solidFill>
                          <a:effectLst/>
                          <a:latin typeface="Calibri"/>
                        </a:rPr>
                        <a:t>S. Martino V. 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it-IT" sz="2000" b="0" i="0" u="none" strike="noStrike">
                          <a:solidFill>
                            <a:srgbClr val="000000"/>
                          </a:solidFill>
                          <a:effectLst/>
                          <a:latin typeface="Calibri"/>
                        </a:rPr>
                        <a:t>32,6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ctr"/>
                      <a:r>
                        <a:rPr lang="it-IT" sz="2000" b="0" i="0" u="none" strike="noStrike">
                          <a:solidFill>
                            <a:srgbClr val="000000"/>
                          </a:solidFill>
                          <a:effectLst/>
                          <a:latin typeface="Calibri"/>
                        </a:rPr>
                        <a:t>21,3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tc>
                  <a:txBody>
                    <a:bodyPr/>
                    <a:lstStyle/>
                    <a:p>
                      <a:pPr algn="ctr" fontAlgn="ctr"/>
                      <a:r>
                        <a:rPr lang="it-IT" sz="2000" b="1" i="0" u="none" strike="noStrike">
                          <a:solidFill>
                            <a:srgbClr val="FF0000"/>
                          </a:solidFill>
                          <a:effectLst/>
                          <a:latin typeface="Calibri"/>
                        </a:rPr>
                        <a:t>52,6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it-IT" sz="2000" b="0" i="0" u="none" strike="noStrike">
                          <a:solidFill>
                            <a:srgbClr val="000000"/>
                          </a:solidFill>
                          <a:effectLst/>
                          <a:latin typeface="Calibri"/>
                        </a:rPr>
                        <a:t>53,9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ctr" fontAlgn="ctr"/>
                      <a:r>
                        <a:rPr lang="it-IT" sz="2000" b="0" i="0" u="none" strike="noStrike">
                          <a:solidFill>
                            <a:srgbClr val="000000"/>
                          </a:solidFill>
                          <a:effectLst/>
                          <a:latin typeface="Calibri"/>
                        </a:rPr>
                        <a:t>57,8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ctr" fontAlgn="ctr"/>
                      <a:r>
                        <a:rPr lang="it-IT" sz="2000" b="0" i="0" u="none" strike="noStrike">
                          <a:solidFill>
                            <a:srgbClr val="000000"/>
                          </a:solidFill>
                          <a:effectLst/>
                          <a:latin typeface="Calibri"/>
                        </a:rPr>
                        <a:t>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c>
                  <a:txBody>
                    <a:bodyPr/>
                    <a:lstStyle/>
                    <a:p>
                      <a:pPr algn="ctr" fontAlgn="ctr"/>
                      <a:r>
                        <a:rPr lang="it-IT" sz="2000" b="0" i="0" u="none" strike="noStrike">
                          <a:solidFill>
                            <a:srgbClr val="000000"/>
                          </a:solidFill>
                          <a:effectLst/>
                          <a:latin typeface="Calibri"/>
                        </a:rPr>
                        <a:t>66,9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2000" b="0" i="0" u="none" strike="noStrike">
                          <a:solidFill>
                            <a:srgbClr val="000000"/>
                          </a:solidFill>
                          <a:effectLst/>
                          <a:latin typeface="Calibri"/>
                        </a:rPr>
                        <a:t>79,5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446539">
                <a:tc>
                  <a:txBody>
                    <a:bodyPr/>
                    <a:lstStyle/>
                    <a:p>
                      <a:pPr algn="l" fontAlgn="ctr"/>
                      <a:r>
                        <a:rPr lang="it-IT" sz="2000" b="1" i="0" u="none" strike="noStrike">
                          <a:solidFill>
                            <a:srgbClr val="000000"/>
                          </a:solidFill>
                          <a:effectLst/>
                          <a:latin typeface="Calibri"/>
                        </a:rPr>
                        <a:t>Bisaccia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it-IT" sz="2000" b="0" i="0" u="none" strike="noStrike" dirty="0">
                          <a:solidFill>
                            <a:srgbClr val="000000"/>
                          </a:solidFill>
                          <a:effectLst/>
                          <a:latin typeface="Calibri"/>
                        </a:rPr>
                        <a:t>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ctr"/>
                      <a:r>
                        <a:rPr lang="it-IT" sz="2000" b="1" i="0" u="none" strike="noStrike" dirty="0" smtClean="0">
                          <a:solidFill>
                            <a:srgbClr val="FF0000"/>
                          </a:solidFill>
                          <a:effectLst/>
                          <a:latin typeface="Calibri"/>
                        </a:rPr>
                        <a:t>38</a:t>
                      </a:r>
                      <a:endParaRPr lang="it-IT" sz="2000" b="1" i="0" u="none" strike="noStrike" dirty="0">
                        <a:solidFill>
                          <a:srgbClr val="FF0000"/>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tc>
                  <a:txBody>
                    <a:bodyPr/>
                    <a:lstStyle/>
                    <a:p>
                      <a:pPr algn="ctr" fontAlgn="ctr"/>
                      <a:r>
                        <a:rPr lang="it-IT" sz="2000" b="0" i="0" u="none" strike="noStrike">
                          <a:solidFill>
                            <a:srgbClr val="000000"/>
                          </a:solidFill>
                          <a:effectLst/>
                          <a:latin typeface="Calibri"/>
                        </a:rPr>
                        <a:t>39,1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it-IT" sz="2000" b="0" i="0" u="none" strike="noStrike">
                          <a:solidFill>
                            <a:srgbClr val="000000"/>
                          </a:solidFill>
                          <a:effectLst/>
                          <a:latin typeface="Calibri"/>
                        </a:rPr>
                        <a:t>73,2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ctr" fontAlgn="ctr"/>
                      <a:r>
                        <a:rPr lang="it-IT" sz="2000" b="0" i="0" u="none" strike="noStrike">
                          <a:solidFill>
                            <a:srgbClr val="000000"/>
                          </a:solidFill>
                          <a:effectLst/>
                          <a:latin typeface="Calibri"/>
                        </a:rPr>
                        <a:t>78,5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ctr" fontAlgn="ctr"/>
                      <a:r>
                        <a:rPr lang="it-IT" sz="2000" b="0" i="0" u="none" strike="noStrike">
                          <a:solidFill>
                            <a:srgbClr val="000000"/>
                          </a:solidFill>
                          <a:effectLst/>
                          <a:latin typeface="Calibri"/>
                        </a:rPr>
                        <a:t>79,3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c>
                  <a:txBody>
                    <a:bodyPr/>
                    <a:lstStyle/>
                    <a:p>
                      <a:pPr algn="ctr" fontAlgn="ctr"/>
                      <a:r>
                        <a:rPr lang="it-IT" sz="2000" b="0" i="0" u="none" strike="noStrike">
                          <a:solidFill>
                            <a:srgbClr val="000000"/>
                          </a:solidFill>
                          <a:effectLst/>
                          <a:latin typeface="Calibri"/>
                        </a:rPr>
                        <a:t>78,5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2000" b="0" i="0" u="none" strike="noStrike">
                          <a:solidFill>
                            <a:srgbClr val="000000"/>
                          </a:solidFill>
                          <a:effectLst/>
                          <a:latin typeface="Calibri"/>
                        </a:rPr>
                        <a:t>78,6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446539">
                <a:tc>
                  <a:txBody>
                    <a:bodyPr/>
                    <a:lstStyle/>
                    <a:p>
                      <a:pPr algn="l" fontAlgn="ctr"/>
                      <a:r>
                        <a:rPr lang="it-IT" sz="2000" b="1" i="0" u="none" strike="noStrike">
                          <a:solidFill>
                            <a:srgbClr val="000000"/>
                          </a:solidFill>
                          <a:effectLst/>
                          <a:latin typeface="Calibri"/>
                        </a:rPr>
                        <a:t>Lauro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it-IT" sz="2000" b="0" i="0" u="none" strike="noStrike" dirty="0">
                          <a:solidFill>
                            <a:srgbClr val="000000"/>
                          </a:solidFill>
                          <a:effectLst/>
                          <a:latin typeface="Calibri"/>
                        </a:rPr>
                        <a:t>51,3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ctr"/>
                      <a:r>
                        <a:rPr lang="it-IT" sz="2000" b="1" i="0" u="none" strike="noStrike">
                          <a:solidFill>
                            <a:srgbClr val="FF0000"/>
                          </a:solidFill>
                          <a:effectLst/>
                          <a:latin typeface="Calibri"/>
                        </a:rPr>
                        <a:t>52,3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tc>
                  <a:txBody>
                    <a:bodyPr/>
                    <a:lstStyle/>
                    <a:p>
                      <a:pPr algn="ctr" fontAlgn="ctr"/>
                      <a:r>
                        <a:rPr lang="it-IT" sz="2000" b="0" i="0" u="none" strike="noStrike">
                          <a:solidFill>
                            <a:srgbClr val="000000"/>
                          </a:solidFill>
                          <a:effectLst/>
                          <a:latin typeface="Calibri"/>
                        </a:rPr>
                        <a:t>50,4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it-IT" sz="2000" b="0" i="0" u="none" strike="noStrike">
                          <a:solidFill>
                            <a:srgbClr val="000000"/>
                          </a:solidFill>
                          <a:effectLst/>
                          <a:latin typeface="Calibri"/>
                        </a:rPr>
                        <a:t>54,3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ctr" fontAlgn="ctr"/>
                      <a:r>
                        <a:rPr lang="it-IT" sz="2000" b="0" i="0" u="none" strike="noStrike">
                          <a:solidFill>
                            <a:srgbClr val="000000"/>
                          </a:solidFill>
                          <a:effectLst/>
                          <a:latin typeface="Calibri"/>
                        </a:rPr>
                        <a:t>53,7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ctr" fontAlgn="ctr"/>
                      <a:r>
                        <a:rPr lang="it-IT" sz="2000" b="0" i="0" u="none" strike="noStrike">
                          <a:solidFill>
                            <a:srgbClr val="000000"/>
                          </a:solidFill>
                          <a:effectLst/>
                          <a:latin typeface="Calibri"/>
                        </a:rPr>
                        <a:t>79,5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c>
                  <a:txBody>
                    <a:bodyPr/>
                    <a:lstStyle/>
                    <a:p>
                      <a:pPr algn="ctr" fontAlgn="ctr"/>
                      <a:r>
                        <a:rPr lang="it-IT" sz="2000" b="0" i="0" u="none" strike="noStrike">
                          <a:solidFill>
                            <a:srgbClr val="000000"/>
                          </a:solidFill>
                          <a:effectLst/>
                          <a:latin typeface="Calibri"/>
                        </a:rPr>
                        <a:t>76,3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2000" b="0" i="0" u="none" strike="noStrike">
                          <a:solidFill>
                            <a:srgbClr val="000000"/>
                          </a:solidFill>
                          <a:effectLst/>
                          <a:latin typeface="Calibri"/>
                        </a:rPr>
                        <a:t>76,7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446539">
                <a:tc>
                  <a:txBody>
                    <a:bodyPr/>
                    <a:lstStyle/>
                    <a:p>
                      <a:pPr algn="l" fontAlgn="ctr"/>
                      <a:r>
                        <a:rPr lang="it-IT" sz="2000" b="1" i="0" u="none" strike="noStrike">
                          <a:solidFill>
                            <a:srgbClr val="000000"/>
                          </a:solidFill>
                          <a:effectLst/>
                          <a:latin typeface="Calibri"/>
                        </a:rPr>
                        <a:t>Montaguto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it-IT" sz="2000" b="0" i="0" u="none" strike="noStrike">
                          <a:solidFill>
                            <a:srgbClr val="000000"/>
                          </a:solidFill>
                          <a:effectLst/>
                          <a:latin typeface="Calibri"/>
                        </a:rPr>
                        <a:t>55,9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ctr"/>
                      <a:r>
                        <a:rPr lang="it-IT" sz="2000" b="1" i="0" u="none" strike="noStrike" dirty="0">
                          <a:solidFill>
                            <a:srgbClr val="FF0000"/>
                          </a:solidFill>
                          <a:effectLst/>
                          <a:latin typeface="Calibri"/>
                        </a:rPr>
                        <a:t>67,7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tc>
                  <a:txBody>
                    <a:bodyPr/>
                    <a:lstStyle/>
                    <a:p>
                      <a:pPr algn="ctr" fontAlgn="ctr"/>
                      <a:r>
                        <a:rPr lang="it-IT" sz="2000" b="0" i="0" u="none" strike="noStrike" dirty="0">
                          <a:solidFill>
                            <a:srgbClr val="000000"/>
                          </a:solidFill>
                          <a:effectLst/>
                          <a:latin typeface="Calibri"/>
                        </a:rPr>
                        <a:t>78,1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it-IT" sz="2000" b="0" i="0" u="none" strike="noStrike">
                          <a:solidFill>
                            <a:srgbClr val="000000"/>
                          </a:solidFill>
                          <a:effectLst/>
                          <a:latin typeface="Calibri"/>
                        </a:rPr>
                        <a:t>79,7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ctr" fontAlgn="ctr"/>
                      <a:r>
                        <a:rPr lang="it-IT" sz="2000" b="0" i="0" u="none" strike="noStrike">
                          <a:solidFill>
                            <a:srgbClr val="000000"/>
                          </a:solidFill>
                          <a:effectLst/>
                          <a:latin typeface="Calibri"/>
                        </a:rPr>
                        <a:t>79,9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ctr" fontAlgn="ctr"/>
                      <a:r>
                        <a:rPr lang="it-IT" sz="2000" b="0" i="0" u="none" strike="noStrike">
                          <a:solidFill>
                            <a:srgbClr val="000000"/>
                          </a:solidFill>
                          <a:effectLst/>
                          <a:latin typeface="Calibri"/>
                        </a:rPr>
                        <a:t>77,2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c>
                  <a:txBody>
                    <a:bodyPr/>
                    <a:lstStyle/>
                    <a:p>
                      <a:pPr algn="ctr" fontAlgn="ctr"/>
                      <a:r>
                        <a:rPr lang="it-IT" sz="2000" b="0" i="0" u="none" strike="noStrike">
                          <a:solidFill>
                            <a:srgbClr val="000000"/>
                          </a:solidFill>
                          <a:effectLst/>
                          <a:latin typeface="Calibri"/>
                        </a:rPr>
                        <a:t>75,6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2000" b="0" i="0" u="none" strike="noStrike">
                          <a:solidFill>
                            <a:srgbClr val="000000"/>
                          </a:solidFill>
                          <a:effectLst/>
                          <a:latin typeface="Calibri"/>
                        </a:rPr>
                        <a:t>76,1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446539">
                <a:tc>
                  <a:txBody>
                    <a:bodyPr/>
                    <a:lstStyle/>
                    <a:p>
                      <a:pPr algn="l" fontAlgn="ctr"/>
                      <a:r>
                        <a:rPr lang="it-IT" sz="2000" b="1" i="0" u="none" strike="noStrike">
                          <a:solidFill>
                            <a:srgbClr val="000000"/>
                          </a:solidFill>
                          <a:effectLst/>
                          <a:latin typeface="Calibri"/>
                        </a:rPr>
                        <a:t>Rotondi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it-IT" sz="2000" b="0" i="0" u="none" strike="noStrike">
                          <a:solidFill>
                            <a:srgbClr val="000000"/>
                          </a:solidFill>
                          <a:effectLst/>
                          <a:latin typeface="Calibri"/>
                        </a:rPr>
                        <a:t>24,1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ctr"/>
                      <a:r>
                        <a:rPr lang="it-IT" sz="2000" b="0" i="0" u="none" strike="noStrike">
                          <a:solidFill>
                            <a:srgbClr val="000000"/>
                          </a:solidFill>
                          <a:effectLst/>
                          <a:latin typeface="Calibri"/>
                        </a:rPr>
                        <a:t>13,2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tc>
                  <a:txBody>
                    <a:bodyPr/>
                    <a:lstStyle/>
                    <a:p>
                      <a:pPr algn="ctr" fontAlgn="ctr"/>
                      <a:r>
                        <a:rPr lang="it-IT" sz="2000" b="0" i="0" u="none" strike="noStrike" dirty="0">
                          <a:solidFill>
                            <a:srgbClr val="000000"/>
                          </a:solidFill>
                          <a:effectLst/>
                          <a:latin typeface="Calibri"/>
                        </a:rPr>
                        <a:t>25,6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it-IT" sz="2000" b="0" i="0" u="none" strike="noStrike">
                          <a:solidFill>
                            <a:srgbClr val="000000"/>
                          </a:solidFill>
                          <a:effectLst/>
                          <a:latin typeface="Calibri"/>
                        </a:rPr>
                        <a:t>23,8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ctr" fontAlgn="ctr"/>
                      <a:r>
                        <a:rPr lang="it-IT" sz="2000" b="0" i="0" u="none" strike="noStrike">
                          <a:solidFill>
                            <a:srgbClr val="000000"/>
                          </a:solidFill>
                          <a:effectLst/>
                          <a:latin typeface="Calibri"/>
                        </a:rPr>
                        <a:t>21,9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ctr" fontAlgn="ctr"/>
                      <a:r>
                        <a:rPr lang="it-IT" sz="2000" b="0" i="0" u="none" strike="noStrike">
                          <a:solidFill>
                            <a:srgbClr val="000000"/>
                          </a:solidFill>
                          <a:effectLst/>
                          <a:latin typeface="Calibri"/>
                        </a:rPr>
                        <a:t>21,1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c>
                  <a:txBody>
                    <a:bodyPr/>
                    <a:lstStyle/>
                    <a:p>
                      <a:pPr algn="ctr" fontAlgn="ctr"/>
                      <a:r>
                        <a:rPr lang="it-IT" sz="2000" b="1" i="0" u="none" strike="noStrike">
                          <a:solidFill>
                            <a:srgbClr val="FF0000"/>
                          </a:solidFill>
                          <a:effectLst/>
                          <a:latin typeface="Calibri"/>
                        </a:rPr>
                        <a:t>56,8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2000" b="0" i="0" u="none" strike="noStrike">
                          <a:solidFill>
                            <a:srgbClr val="000000"/>
                          </a:solidFill>
                          <a:effectLst/>
                          <a:latin typeface="Calibri"/>
                        </a:rPr>
                        <a:t>73,1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661886">
                <a:tc>
                  <a:txBody>
                    <a:bodyPr/>
                    <a:lstStyle/>
                    <a:p>
                      <a:pPr algn="l" fontAlgn="ctr"/>
                      <a:r>
                        <a:rPr lang="it-IT" sz="2000" b="1" i="0" u="none" strike="noStrike">
                          <a:solidFill>
                            <a:srgbClr val="000000"/>
                          </a:solidFill>
                          <a:effectLst/>
                          <a:latin typeface="Calibri"/>
                        </a:rPr>
                        <a:t>Cassano Irpino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it-IT" sz="2000" b="0" i="0" u="none" strike="noStrike">
                          <a:solidFill>
                            <a:srgbClr val="000000"/>
                          </a:solidFill>
                          <a:effectLst/>
                          <a:latin typeface="Calibri"/>
                        </a:rPr>
                        <a:t>53,9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ctr"/>
                      <a:r>
                        <a:rPr lang="it-IT" sz="2000" b="0" i="0" u="none" strike="noStrike">
                          <a:solidFill>
                            <a:srgbClr val="000000"/>
                          </a:solidFill>
                          <a:effectLst/>
                          <a:latin typeface="Calibri"/>
                        </a:rPr>
                        <a:t>50,3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tc>
                  <a:txBody>
                    <a:bodyPr/>
                    <a:lstStyle/>
                    <a:p>
                      <a:pPr algn="ctr" fontAlgn="ctr"/>
                      <a:r>
                        <a:rPr lang="it-IT" sz="2000" b="0" i="0" u="none" strike="noStrike">
                          <a:solidFill>
                            <a:srgbClr val="000000"/>
                          </a:solidFill>
                          <a:effectLst/>
                          <a:latin typeface="Calibri"/>
                        </a:rPr>
                        <a:t>44,8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it-IT" sz="2000" b="0" i="0" u="none" strike="noStrike" dirty="0">
                          <a:solidFill>
                            <a:srgbClr val="000000"/>
                          </a:solidFill>
                          <a:effectLst/>
                          <a:latin typeface="Calibri"/>
                        </a:rPr>
                        <a:t>43,8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ctr" fontAlgn="ctr"/>
                      <a:r>
                        <a:rPr lang="it-IT" sz="2000" b="0" i="0" u="none" strike="noStrike">
                          <a:solidFill>
                            <a:srgbClr val="000000"/>
                          </a:solidFill>
                          <a:effectLst/>
                          <a:latin typeface="Calibri"/>
                        </a:rPr>
                        <a:t>38,3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ctr" fontAlgn="ctr"/>
                      <a:r>
                        <a:rPr lang="it-IT" sz="2000" b="0" i="0" u="none" strike="noStrike">
                          <a:solidFill>
                            <a:srgbClr val="000000"/>
                          </a:solidFill>
                          <a:effectLst/>
                          <a:latin typeface="Calibri"/>
                        </a:rPr>
                        <a:t>36,8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c>
                  <a:txBody>
                    <a:bodyPr/>
                    <a:lstStyle/>
                    <a:p>
                      <a:pPr algn="ctr" fontAlgn="ctr"/>
                      <a:r>
                        <a:rPr lang="it-IT" sz="2000" b="1" i="0" u="none" strike="noStrike">
                          <a:solidFill>
                            <a:srgbClr val="FF0000"/>
                          </a:solidFill>
                          <a:effectLst/>
                          <a:latin typeface="Calibri"/>
                        </a:rPr>
                        <a:t>54,1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2000" b="0" i="0" u="none" strike="noStrike">
                          <a:solidFill>
                            <a:srgbClr val="000000"/>
                          </a:solidFill>
                          <a:effectLst/>
                          <a:latin typeface="Calibri"/>
                        </a:rPr>
                        <a:t>71,8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446539">
                <a:tc>
                  <a:txBody>
                    <a:bodyPr/>
                    <a:lstStyle/>
                    <a:p>
                      <a:pPr algn="l" fontAlgn="ctr"/>
                      <a:r>
                        <a:rPr lang="it-IT" sz="2000" b="1" i="0" u="none" strike="noStrike">
                          <a:solidFill>
                            <a:srgbClr val="000000"/>
                          </a:solidFill>
                          <a:effectLst/>
                          <a:latin typeface="Calibri"/>
                        </a:rPr>
                        <a:t>Montella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it-IT" sz="2000" b="0" i="0" u="none" strike="noStrike">
                          <a:solidFill>
                            <a:srgbClr val="000000"/>
                          </a:solidFill>
                          <a:effectLst/>
                          <a:latin typeface="Calibri"/>
                        </a:rPr>
                        <a:t>41,4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ctr"/>
                      <a:r>
                        <a:rPr lang="it-IT" sz="2000" b="1" i="0" u="none" strike="noStrike">
                          <a:solidFill>
                            <a:srgbClr val="FF0000"/>
                          </a:solidFill>
                          <a:effectLst/>
                          <a:latin typeface="Calibri"/>
                        </a:rPr>
                        <a:t>45,4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tc>
                  <a:txBody>
                    <a:bodyPr/>
                    <a:lstStyle/>
                    <a:p>
                      <a:pPr algn="ctr" fontAlgn="ctr"/>
                      <a:r>
                        <a:rPr lang="it-IT" sz="2000" b="0" i="0" u="none" strike="noStrike">
                          <a:solidFill>
                            <a:srgbClr val="000000"/>
                          </a:solidFill>
                          <a:effectLst/>
                          <a:latin typeface="Calibri"/>
                        </a:rPr>
                        <a:t>74,6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it-IT" sz="2000" b="0" i="0" u="none" strike="noStrike">
                          <a:solidFill>
                            <a:srgbClr val="000000"/>
                          </a:solidFill>
                          <a:effectLst/>
                          <a:latin typeface="Calibri"/>
                        </a:rPr>
                        <a:t>74,1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ctr" fontAlgn="ctr"/>
                      <a:r>
                        <a:rPr lang="it-IT" sz="2000" b="0" i="0" u="none" strike="noStrike" dirty="0">
                          <a:solidFill>
                            <a:srgbClr val="000000"/>
                          </a:solidFill>
                          <a:effectLst/>
                          <a:latin typeface="Calibri"/>
                        </a:rPr>
                        <a:t>74,5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ctr" fontAlgn="ctr"/>
                      <a:r>
                        <a:rPr lang="it-IT" sz="2000" b="0" i="0" u="none" strike="noStrike">
                          <a:solidFill>
                            <a:srgbClr val="000000"/>
                          </a:solidFill>
                          <a:effectLst/>
                          <a:latin typeface="Calibri"/>
                        </a:rPr>
                        <a:t>73,1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c>
                  <a:txBody>
                    <a:bodyPr/>
                    <a:lstStyle/>
                    <a:p>
                      <a:pPr algn="ctr" fontAlgn="ctr"/>
                      <a:r>
                        <a:rPr lang="it-IT" sz="2000" b="0" i="0" u="none" strike="noStrike">
                          <a:solidFill>
                            <a:srgbClr val="000000"/>
                          </a:solidFill>
                          <a:effectLst/>
                          <a:latin typeface="Calibri"/>
                        </a:rPr>
                        <a:t>72,6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2000" b="0" i="0" u="none" strike="noStrike">
                          <a:solidFill>
                            <a:srgbClr val="000000"/>
                          </a:solidFill>
                          <a:effectLst/>
                          <a:latin typeface="Calibri"/>
                        </a:rPr>
                        <a:t>71,8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446539">
                <a:tc>
                  <a:txBody>
                    <a:bodyPr/>
                    <a:lstStyle/>
                    <a:p>
                      <a:pPr algn="l" fontAlgn="ctr"/>
                      <a:r>
                        <a:rPr lang="it-IT" sz="2000" b="1" i="0" u="none" strike="noStrike">
                          <a:solidFill>
                            <a:srgbClr val="000000"/>
                          </a:solidFill>
                          <a:effectLst/>
                          <a:latin typeface="Calibri"/>
                        </a:rPr>
                        <a:t>Avellino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it-IT" sz="2000" b="0" i="0" u="none" strike="noStrike">
                          <a:solidFill>
                            <a:srgbClr val="000000"/>
                          </a:solidFill>
                          <a:effectLst/>
                          <a:latin typeface="Calibri"/>
                        </a:rPr>
                        <a:t>53,9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ctr"/>
                      <a:r>
                        <a:rPr lang="it-IT" sz="2000" b="0" i="0" u="none" strike="noStrike">
                          <a:solidFill>
                            <a:srgbClr val="000000"/>
                          </a:solidFill>
                          <a:effectLst/>
                          <a:latin typeface="Calibri"/>
                        </a:rPr>
                        <a:t>56,9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tc>
                  <a:txBody>
                    <a:bodyPr/>
                    <a:lstStyle/>
                    <a:p>
                      <a:pPr algn="ctr" fontAlgn="ctr"/>
                      <a:r>
                        <a:rPr lang="it-IT" sz="2000" b="0" i="0" u="none" strike="noStrike">
                          <a:solidFill>
                            <a:srgbClr val="000000"/>
                          </a:solidFill>
                          <a:effectLst/>
                          <a:latin typeface="Calibri"/>
                        </a:rPr>
                        <a:t>56,8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it-IT" sz="2000" b="0" i="0" u="none" strike="noStrike">
                          <a:solidFill>
                            <a:srgbClr val="000000"/>
                          </a:solidFill>
                          <a:effectLst/>
                          <a:latin typeface="Calibri"/>
                        </a:rPr>
                        <a:t>46,5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ctr" fontAlgn="ctr"/>
                      <a:r>
                        <a:rPr lang="it-IT" sz="2000" b="0" i="0" u="none" strike="noStrike" dirty="0">
                          <a:solidFill>
                            <a:srgbClr val="000000"/>
                          </a:solidFill>
                          <a:effectLst/>
                          <a:latin typeface="Calibri"/>
                        </a:rPr>
                        <a:t>36,2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ctr" fontAlgn="ctr"/>
                      <a:r>
                        <a:rPr lang="it-IT" sz="2000" b="0" i="0" u="none" strike="noStrike">
                          <a:solidFill>
                            <a:srgbClr val="000000"/>
                          </a:solidFill>
                          <a:effectLst/>
                          <a:latin typeface="Calibri"/>
                        </a:rPr>
                        <a:t>32,8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c>
                  <a:txBody>
                    <a:bodyPr/>
                    <a:lstStyle/>
                    <a:p>
                      <a:pPr algn="ctr" fontAlgn="ctr"/>
                      <a:r>
                        <a:rPr lang="it-IT" sz="2000" b="1" i="0" u="none" strike="noStrike">
                          <a:solidFill>
                            <a:srgbClr val="FF0000"/>
                          </a:solidFill>
                          <a:effectLst/>
                          <a:latin typeface="Calibri"/>
                        </a:rPr>
                        <a:t>30,9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2000" b="0" i="0" u="none" strike="noStrike">
                          <a:solidFill>
                            <a:srgbClr val="000000"/>
                          </a:solidFill>
                          <a:effectLst/>
                          <a:latin typeface="Calibri"/>
                        </a:rPr>
                        <a:t>71,4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661886">
                <a:tc>
                  <a:txBody>
                    <a:bodyPr/>
                    <a:lstStyle/>
                    <a:p>
                      <a:pPr algn="l" fontAlgn="ctr"/>
                      <a:r>
                        <a:rPr lang="it-IT" sz="2000" b="1" i="0" u="none" strike="noStrike">
                          <a:solidFill>
                            <a:srgbClr val="000000"/>
                          </a:solidFill>
                          <a:effectLst/>
                          <a:latin typeface="Calibri"/>
                        </a:rPr>
                        <a:t>Melito Irpino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it-IT" sz="2000" b="0" i="0" u="none" strike="noStrike">
                          <a:solidFill>
                            <a:srgbClr val="000000"/>
                          </a:solidFill>
                          <a:effectLst/>
                          <a:latin typeface="Calibri"/>
                        </a:rPr>
                        <a:t>58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ctr"/>
                      <a:r>
                        <a:rPr lang="it-IT" sz="2000" b="0" i="0" u="none" strike="noStrike">
                          <a:solidFill>
                            <a:srgbClr val="000000"/>
                          </a:solidFill>
                          <a:effectLst/>
                          <a:latin typeface="Calibri"/>
                        </a:rPr>
                        <a:t>53,2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tc>
                  <a:txBody>
                    <a:bodyPr/>
                    <a:lstStyle/>
                    <a:p>
                      <a:pPr algn="ctr" fontAlgn="ctr"/>
                      <a:r>
                        <a:rPr lang="it-IT" sz="2000" b="0" i="0" u="none" strike="noStrike">
                          <a:solidFill>
                            <a:srgbClr val="000000"/>
                          </a:solidFill>
                          <a:effectLst/>
                          <a:latin typeface="Calibri"/>
                        </a:rPr>
                        <a:t>53,2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it-IT" sz="2000" b="0" i="0" u="none" strike="noStrike">
                          <a:solidFill>
                            <a:srgbClr val="000000"/>
                          </a:solidFill>
                          <a:effectLst/>
                          <a:latin typeface="Calibri"/>
                        </a:rPr>
                        <a:t>53,3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ctr" fontAlgn="ctr"/>
                      <a:r>
                        <a:rPr lang="it-IT" sz="2000" b="1" i="0" u="none" strike="noStrike">
                          <a:solidFill>
                            <a:srgbClr val="FF0000"/>
                          </a:solidFill>
                          <a:effectLst/>
                          <a:latin typeface="Calibri"/>
                        </a:rPr>
                        <a:t>64,4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ctr" fontAlgn="ctr"/>
                      <a:r>
                        <a:rPr lang="it-IT" sz="2000" b="0" i="0" u="none" strike="noStrike">
                          <a:solidFill>
                            <a:srgbClr val="000000"/>
                          </a:solidFill>
                          <a:effectLst/>
                          <a:latin typeface="Calibri"/>
                        </a:rPr>
                        <a:t>73,3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c>
                  <a:txBody>
                    <a:bodyPr/>
                    <a:lstStyle/>
                    <a:p>
                      <a:pPr algn="ctr" fontAlgn="ctr"/>
                      <a:r>
                        <a:rPr lang="it-IT" sz="2000" b="0" i="0" u="none" strike="noStrike">
                          <a:solidFill>
                            <a:srgbClr val="000000"/>
                          </a:solidFill>
                          <a:effectLst/>
                          <a:latin typeface="Calibri"/>
                        </a:rPr>
                        <a:t>74,2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2000" b="0" i="0" u="none" strike="noStrike">
                          <a:solidFill>
                            <a:srgbClr val="000000"/>
                          </a:solidFill>
                          <a:effectLst/>
                          <a:latin typeface="Calibri"/>
                        </a:rPr>
                        <a:t>70,7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446539">
                <a:tc>
                  <a:txBody>
                    <a:bodyPr/>
                    <a:lstStyle/>
                    <a:p>
                      <a:pPr algn="l" fontAlgn="ctr"/>
                      <a:r>
                        <a:rPr lang="it-IT" sz="2000" b="1" i="0" u="none" strike="noStrike">
                          <a:solidFill>
                            <a:srgbClr val="000000"/>
                          </a:solidFill>
                          <a:effectLst/>
                          <a:latin typeface="Calibri"/>
                        </a:rPr>
                        <a:t>Paternopoli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it-IT" sz="2000" b="0" i="0" u="none" strike="noStrike">
                          <a:solidFill>
                            <a:srgbClr val="000000"/>
                          </a:solidFill>
                          <a:effectLst/>
                          <a:latin typeface="Calibri"/>
                        </a:rPr>
                        <a:t>62,9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ctr"/>
                      <a:r>
                        <a:rPr lang="it-IT" sz="2000" b="0" i="0" u="none" strike="noStrike">
                          <a:solidFill>
                            <a:srgbClr val="000000"/>
                          </a:solidFill>
                          <a:effectLst/>
                          <a:latin typeface="Calibri"/>
                        </a:rPr>
                        <a:t>63,9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tc>
                  <a:txBody>
                    <a:bodyPr/>
                    <a:lstStyle/>
                    <a:p>
                      <a:pPr algn="ctr" fontAlgn="ctr"/>
                      <a:r>
                        <a:rPr lang="it-IT" sz="2000" b="0" i="0" u="none" strike="noStrike">
                          <a:solidFill>
                            <a:srgbClr val="000000"/>
                          </a:solidFill>
                          <a:effectLst/>
                          <a:latin typeface="Calibri"/>
                        </a:rPr>
                        <a:t>64,4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it-IT" sz="2000" b="0" i="0" u="none" strike="noStrike">
                          <a:solidFill>
                            <a:srgbClr val="000000"/>
                          </a:solidFill>
                          <a:effectLst/>
                          <a:latin typeface="Calibri"/>
                        </a:rPr>
                        <a:t>66,2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ctr" fontAlgn="ctr"/>
                      <a:r>
                        <a:rPr lang="it-IT" sz="2000" b="0" i="0" u="none" strike="noStrike">
                          <a:solidFill>
                            <a:srgbClr val="000000"/>
                          </a:solidFill>
                          <a:effectLst/>
                          <a:latin typeface="Calibri"/>
                        </a:rPr>
                        <a:t>70,3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ctr" fontAlgn="ctr"/>
                      <a:r>
                        <a:rPr lang="it-IT" sz="2000" b="0" i="0" u="none" strike="noStrike">
                          <a:solidFill>
                            <a:srgbClr val="000000"/>
                          </a:solidFill>
                          <a:effectLst/>
                          <a:latin typeface="Calibri"/>
                        </a:rPr>
                        <a:t>67,2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c>
                  <a:txBody>
                    <a:bodyPr/>
                    <a:lstStyle/>
                    <a:p>
                      <a:pPr algn="ctr" fontAlgn="ctr"/>
                      <a:r>
                        <a:rPr lang="it-IT" sz="2000" b="1" i="0" u="none" strike="noStrike">
                          <a:solidFill>
                            <a:srgbClr val="FF0000"/>
                          </a:solidFill>
                          <a:effectLst/>
                          <a:latin typeface="Calibri"/>
                        </a:rPr>
                        <a:t>66,8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2000" b="0" i="0" u="none" strike="noStrike" dirty="0">
                          <a:solidFill>
                            <a:srgbClr val="000000"/>
                          </a:solidFill>
                          <a:effectLst/>
                          <a:latin typeface="Calibri"/>
                        </a:rPr>
                        <a:t>70,1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bl>
          </a:graphicData>
        </a:graphic>
      </p:graphicFrame>
      <p:sp>
        <p:nvSpPr>
          <p:cNvPr id="5" name="CasellaDiTesto 4"/>
          <p:cNvSpPr txBox="1"/>
          <p:nvPr/>
        </p:nvSpPr>
        <p:spPr>
          <a:xfrm>
            <a:off x="215008" y="303600"/>
            <a:ext cx="8928992" cy="369332"/>
          </a:xfrm>
          <a:prstGeom prst="rect">
            <a:avLst/>
          </a:prstGeom>
          <a:noFill/>
        </p:spPr>
        <p:txBody>
          <a:bodyPr wrap="square" rtlCol="0">
            <a:spAutoFit/>
          </a:bodyPr>
          <a:lstStyle/>
          <a:p>
            <a:pPr algn="ctr"/>
            <a:r>
              <a:rPr lang="it-IT" b="1" dirty="0" smtClean="0"/>
              <a:t>I «primi» dieci comuni per % di raccolta differenziata nel 2018 in regime di porta a porta</a:t>
            </a:r>
            <a:endParaRPr lang="it-IT" b="1" dirty="0"/>
          </a:p>
        </p:txBody>
      </p:sp>
      <p:sp>
        <p:nvSpPr>
          <p:cNvPr id="6" name="Segnaposto numero diapositiva 5"/>
          <p:cNvSpPr>
            <a:spLocks noGrp="1"/>
          </p:cNvSpPr>
          <p:nvPr>
            <p:ph type="sldNum" sz="quarter" idx="12"/>
          </p:nvPr>
        </p:nvSpPr>
        <p:spPr/>
        <p:txBody>
          <a:bodyPr/>
          <a:lstStyle/>
          <a:p>
            <a:fld id="{EA5F3037-D2BD-4933-A2D1-2DDC93FC97EE}" type="slidenum">
              <a:rPr lang="it-IT" smtClean="0"/>
              <a:t>14</a:t>
            </a:fld>
            <a:endParaRPr lang="it-IT"/>
          </a:p>
        </p:txBody>
      </p:sp>
      <p:pic>
        <p:nvPicPr>
          <p:cNvPr id="7" name="Picture 25" descr="44719539_531786640627966_1509830271837405184_n"/>
          <p:cNvPicPr>
            <a:picLocks noChangeAspect="1" noChangeArrowheads="1"/>
          </p:cNvPicPr>
          <p:nvPr/>
        </p:nvPicPr>
        <p:blipFill>
          <a:blip r:embed="rId2">
            <a:extLst>
              <a:ext uri="{28A0092B-C50C-407E-A947-70E740481C1C}">
                <a14:useLocalDpi xmlns:a14="http://schemas.microsoft.com/office/drawing/2010/main" val="0"/>
              </a:ext>
            </a:extLst>
          </a:blip>
          <a:srcRect l="16901" t="20319" r="47466" b="53955"/>
          <a:stretch>
            <a:fillRect/>
          </a:stretch>
        </p:blipFill>
        <p:spPr bwMode="auto">
          <a:xfrm>
            <a:off x="1513" y="6512740"/>
            <a:ext cx="1258119" cy="345260"/>
          </a:xfrm>
          <a:prstGeom prst="rect">
            <a:avLst/>
          </a:prstGeom>
          <a:noFill/>
          <a:ln w="38100" algn="in">
            <a:solidFill>
              <a:srgbClr val="FFC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41443579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la 4"/>
          <p:cNvGraphicFramePr>
            <a:graphicFrameLocks noGrp="1"/>
          </p:cNvGraphicFramePr>
          <p:nvPr>
            <p:extLst>
              <p:ext uri="{D42A27DB-BD31-4B8C-83A1-F6EECF244321}">
                <p14:modId xmlns:p14="http://schemas.microsoft.com/office/powerpoint/2010/main" val="3128356956"/>
              </p:ext>
            </p:extLst>
          </p:nvPr>
        </p:nvGraphicFramePr>
        <p:xfrm>
          <a:off x="467544" y="1916832"/>
          <a:ext cx="8280917" cy="1973784"/>
        </p:xfrm>
        <a:graphic>
          <a:graphicData uri="http://schemas.openxmlformats.org/drawingml/2006/table">
            <a:tbl>
              <a:tblPr/>
              <a:tblGrid>
                <a:gridCol w="1398077"/>
                <a:gridCol w="860355"/>
                <a:gridCol w="860355"/>
                <a:gridCol w="860355"/>
                <a:gridCol w="860355"/>
                <a:gridCol w="860355"/>
                <a:gridCol w="860355"/>
                <a:gridCol w="860355"/>
                <a:gridCol w="860355"/>
              </a:tblGrid>
              <a:tr h="734864">
                <a:tc>
                  <a:txBody>
                    <a:bodyPr/>
                    <a:lstStyle/>
                    <a:p>
                      <a:pPr algn="l" fontAlgn="ctr"/>
                      <a:endParaRPr lang="it-IT" sz="2400" b="1" i="0" u="none" strike="noStrike" dirty="0">
                        <a:solidFill>
                          <a:srgbClr val="000000"/>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it-IT" sz="2000" b="0" i="0" u="none" strike="noStrike" dirty="0">
                          <a:solidFill>
                            <a:srgbClr val="000000"/>
                          </a:solidFill>
                          <a:effectLst/>
                          <a:latin typeface="Calibri"/>
                        </a:rPr>
                        <a:t>2011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ctr"/>
                      <a:r>
                        <a:rPr lang="it-IT" sz="2000" b="0" i="0" u="none" strike="noStrike" dirty="0">
                          <a:solidFill>
                            <a:srgbClr val="000000"/>
                          </a:solidFill>
                          <a:effectLst/>
                          <a:latin typeface="Calibri"/>
                        </a:rPr>
                        <a:t>2012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tc>
                  <a:txBody>
                    <a:bodyPr/>
                    <a:lstStyle/>
                    <a:p>
                      <a:pPr algn="ctr" fontAlgn="ctr"/>
                      <a:r>
                        <a:rPr lang="it-IT" sz="2000" b="0" i="0" u="none" strike="noStrike" dirty="0">
                          <a:solidFill>
                            <a:srgbClr val="000000"/>
                          </a:solidFill>
                          <a:effectLst/>
                          <a:latin typeface="Calibri"/>
                        </a:rPr>
                        <a:t>2013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it-IT" sz="2000" b="0" i="0" u="none" strike="noStrike" dirty="0">
                          <a:solidFill>
                            <a:srgbClr val="000000"/>
                          </a:solidFill>
                          <a:effectLst/>
                          <a:latin typeface="Calibri"/>
                        </a:rPr>
                        <a:t>2014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ctr" fontAlgn="ctr"/>
                      <a:r>
                        <a:rPr lang="it-IT" sz="2000" b="0" i="0" u="none" strike="noStrike" dirty="0">
                          <a:solidFill>
                            <a:srgbClr val="000000"/>
                          </a:solidFill>
                          <a:effectLst/>
                          <a:latin typeface="Calibri"/>
                        </a:rPr>
                        <a:t>2015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ctr" fontAlgn="ctr"/>
                      <a:r>
                        <a:rPr lang="it-IT" sz="2000" b="0" i="0" u="none" strike="noStrike" dirty="0">
                          <a:solidFill>
                            <a:srgbClr val="000000"/>
                          </a:solidFill>
                          <a:effectLst/>
                          <a:latin typeface="Calibri"/>
                        </a:rPr>
                        <a:t>2016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c>
                  <a:txBody>
                    <a:bodyPr/>
                    <a:lstStyle/>
                    <a:p>
                      <a:pPr algn="ctr" fontAlgn="ctr"/>
                      <a:r>
                        <a:rPr lang="it-IT" sz="2000" b="1" i="0" u="none" strike="noStrike" dirty="0">
                          <a:solidFill>
                            <a:srgbClr val="000000"/>
                          </a:solidFill>
                          <a:effectLst/>
                          <a:latin typeface="Calibri"/>
                        </a:rPr>
                        <a:t>2017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2000" b="1" i="0" u="none" strike="noStrike" dirty="0">
                          <a:solidFill>
                            <a:srgbClr val="000000"/>
                          </a:solidFill>
                          <a:effectLst/>
                          <a:latin typeface="Calibri"/>
                        </a:rPr>
                        <a:t>2018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238920">
                <a:tc>
                  <a:txBody>
                    <a:bodyPr/>
                    <a:lstStyle/>
                    <a:p>
                      <a:pPr algn="ctr" fontAlgn="ctr"/>
                      <a:r>
                        <a:rPr lang="it-IT" sz="2600" b="1" i="0" u="none" strike="noStrike" dirty="0">
                          <a:solidFill>
                            <a:srgbClr val="000000"/>
                          </a:solidFill>
                          <a:effectLst/>
                          <a:latin typeface="Calibri"/>
                        </a:rPr>
                        <a:t>Avellino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it-IT" sz="2600" b="0" i="0" u="none" strike="noStrike" dirty="0">
                          <a:solidFill>
                            <a:srgbClr val="000000"/>
                          </a:solidFill>
                          <a:effectLst/>
                          <a:latin typeface="Calibri"/>
                        </a:rPr>
                        <a:t>53,9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ctr"/>
                      <a:r>
                        <a:rPr lang="it-IT" sz="2600" b="0" i="0" u="none" strike="noStrike" dirty="0">
                          <a:solidFill>
                            <a:srgbClr val="000000"/>
                          </a:solidFill>
                          <a:effectLst/>
                          <a:latin typeface="Calibri"/>
                        </a:rPr>
                        <a:t>56,9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tc>
                  <a:txBody>
                    <a:bodyPr/>
                    <a:lstStyle/>
                    <a:p>
                      <a:pPr algn="ctr" fontAlgn="ctr"/>
                      <a:r>
                        <a:rPr lang="it-IT" sz="2600" b="0" i="0" u="none" strike="noStrike" dirty="0">
                          <a:solidFill>
                            <a:srgbClr val="000000"/>
                          </a:solidFill>
                          <a:effectLst/>
                          <a:latin typeface="Calibri"/>
                        </a:rPr>
                        <a:t>56,8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it-IT" sz="2600" b="0" i="0" u="none" strike="noStrike" dirty="0">
                          <a:solidFill>
                            <a:srgbClr val="000000"/>
                          </a:solidFill>
                          <a:effectLst/>
                          <a:latin typeface="Calibri"/>
                        </a:rPr>
                        <a:t>46,5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ctr" fontAlgn="ctr"/>
                      <a:r>
                        <a:rPr lang="it-IT" sz="2600" b="0" i="0" u="none" strike="noStrike" dirty="0">
                          <a:solidFill>
                            <a:srgbClr val="000000"/>
                          </a:solidFill>
                          <a:effectLst/>
                          <a:latin typeface="Calibri"/>
                        </a:rPr>
                        <a:t>36,2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ctr" fontAlgn="ctr"/>
                      <a:r>
                        <a:rPr lang="it-IT" sz="2600" b="0" i="0" u="none" strike="noStrike" dirty="0">
                          <a:solidFill>
                            <a:srgbClr val="000000"/>
                          </a:solidFill>
                          <a:effectLst/>
                          <a:latin typeface="Calibri"/>
                        </a:rPr>
                        <a:t>32,8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c>
                  <a:txBody>
                    <a:bodyPr/>
                    <a:lstStyle/>
                    <a:p>
                      <a:pPr algn="ctr" fontAlgn="ctr"/>
                      <a:r>
                        <a:rPr lang="it-IT" sz="2600" b="1" i="0" u="none" strike="noStrike" dirty="0">
                          <a:solidFill>
                            <a:srgbClr val="FF0000"/>
                          </a:solidFill>
                          <a:effectLst/>
                          <a:latin typeface="Calibri"/>
                        </a:rPr>
                        <a:t>30,9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3600" b="1" i="0" u="none" strike="noStrike" dirty="0">
                          <a:solidFill>
                            <a:srgbClr val="000000"/>
                          </a:solidFill>
                          <a:effectLst/>
                          <a:latin typeface="Calibri"/>
                        </a:rPr>
                        <a:t>71,4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bl>
          </a:graphicData>
        </a:graphic>
      </p:graphicFrame>
      <p:sp>
        <p:nvSpPr>
          <p:cNvPr id="6" name="CasellaDiTesto 5"/>
          <p:cNvSpPr txBox="1"/>
          <p:nvPr/>
        </p:nvSpPr>
        <p:spPr>
          <a:xfrm>
            <a:off x="251520" y="347506"/>
            <a:ext cx="8784976" cy="461665"/>
          </a:xfrm>
          <a:prstGeom prst="rect">
            <a:avLst/>
          </a:prstGeom>
          <a:noFill/>
        </p:spPr>
        <p:txBody>
          <a:bodyPr wrap="square" rtlCol="0">
            <a:spAutoFit/>
          </a:bodyPr>
          <a:lstStyle/>
          <a:p>
            <a:pPr algn="ctr"/>
            <a:r>
              <a:rPr lang="it-IT" sz="2400" b="1" dirty="0" smtClean="0"/>
              <a:t>Andamento della raccolta differenziata nel comune capoluogo</a:t>
            </a:r>
            <a:endParaRPr lang="it-IT" sz="2400" b="1" dirty="0"/>
          </a:p>
        </p:txBody>
      </p:sp>
      <p:sp>
        <p:nvSpPr>
          <p:cNvPr id="7" name="CasellaDiTesto 6"/>
          <p:cNvSpPr txBox="1"/>
          <p:nvPr/>
        </p:nvSpPr>
        <p:spPr>
          <a:xfrm>
            <a:off x="467544" y="4869160"/>
            <a:ext cx="8280920" cy="923330"/>
          </a:xfrm>
          <a:prstGeom prst="rect">
            <a:avLst/>
          </a:prstGeom>
          <a:noFill/>
        </p:spPr>
        <p:txBody>
          <a:bodyPr wrap="square" rtlCol="0">
            <a:spAutoFit/>
          </a:bodyPr>
          <a:lstStyle/>
          <a:p>
            <a:r>
              <a:rPr lang="it-IT" dirty="0" smtClean="0"/>
              <a:t>Il 2018 rappresenta il «primo anno» compiuto del nuovo sistema di raccolta porta a porta con l’utilizzo dei carrellati, in quanto nel 2017, solo gli ultimi 15 giorni del mese di dicembre sono stati interessati dal nuovo sistema.</a:t>
            </a:r>
            <a:endParaRPr lang="it-IT" dirty="0"/>
          </a:p>
        </p:txBody>
      </p:sp>
      <p:sp>
        <p:nvSpPr>
          <p:cNvPr id="8" name="Segnaposto numero diapositiva 7"/>
          <p:cNvSpPr>
            <a:spLocks noGrp="1"/>
          </p:cNvSpPr>
          <p:nvPr>
            <p:ph type="sldNum" sz="quarter" idx="12"/>
          </p:nvPr>
        </p:nvSpPr>
        <p:spPr/>
        <p:txBody>
          <a:bodyPr/>
          <a:lstStyle/>
          <a:p>
            <a:fld id="{EA5F3037-D2BD-4933-A2D1-2DDC93FC97EE}" type="slidenum">
              <a:rPr lang="it-IT" smtClean="0"/>
              <a:t>15</a:t>
            </a:fld>
            <a:endParaRPr lang="it-IT"/>
          </a:p>
        </p:txBody>
      </p:sp>
      <p:pic>
        <p:nvPicPr>
          <p:cNvPr id="10" name="Picture 25" descr="44719539_531786640627966_1509830271837405184_n"/>
          <p:cNvPicPr>
            <a:picLocks noChangeAspect="1" noChangeArrowheads="1"/>
          </p:cNvPicPr>
          <p:nvPr/>
        </p:nvPicPr>
        <p:blipFill>
          <a:blip r:embed="rId2">
            <a:extLst>
              <a:ext uri="{28A0092B-C50C-407E-A947-70E740481C1C}">
                <a14:useLocalDpi xmlns:a14="http://schemas.microsoft.com/office/drawing/2010/main" val="0"/>
              </a:ext>
            </a:extLst>
          </a:blip>
          <a:srcRect l="16901" t="20319" r="47466" b="53955"/>
          <a:stretch>
            <a:fillRect/>
          </a:stretch>
        </p:blipFill>
        <p:spPr bwMode="auto">
          <a:xfrm>
            <a:off x="1513" y="6512740"/>
            <a:ext cx="1258119" cy="345260"/>
          </a:xfrm>
          <a:prstGeom prst="rect">
            <a:avLst/>
          </a:prstGeom>
          <a:noFill/>
          <a:ln w="38100" algn="in">
            <a:solidFill>
              <a:srgbClr val="FFC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17506006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4224" t="44138" r="49406" b="42989"/>
          <a:stretch/>
        </p:blipFill>
        <p:spPr bwMode="auto">
          <a:xfrm>
            <a:off x="3045587" y="3388593"/>
            <a:ext cx="2822558" cy="3208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4569" t="48697" r="49224" b="38276"/>
          <a:stretch/>
        </p:blipFill>
        <p:spPr bwMode="auto">
          <a:xfrm>
            <a:off x="369663" y="479171"/>
            <a:ext cx="2423763" cy="28613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39828" t="45172" r="53965" b="42098"/>
          <a:stretch/>
        </p:blipFill>
        <p:spPr bwMode="auto">
          <a:xfrm>
            <a:off x="3131840" y="382838"/>
            <a:ext cx="2563803" cy="2957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39224" t="36743" r="54569" b="50000"/>
          <a:stretch/>
        </p:blipFill>
        <p:spPr bwMode="auto">
          <a:xfrm>
            <a:off x="5868144" y="374545"/>
            <a:ext cx="2704083" cy="32486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6"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l="44068" t="39119" r="50057" b="47798"/>
          <a:stretch/>
        </p:blipFill>
        <p:spPr bwMode="auto">
          <a:xfrm>
            <a:off x="244685" y="3266910"/>
            <a:ext cx="2658447" cy="33304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e 5"/>
          <p:cNvSpPr/>
          <p:nvPr/>
        </p:nvSpPr>
        <p:spPr>
          <a:xfrm>
            <a:off x="277080" y="2015568"/>
            <a:ext cx="2546547" cy="415177"/>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Ovale 6"/>
          <p:cNvSpPr/>
          <p:nvPr/>
        </p:nvSpPr>
        <p:spPr>
          <a:xfrm>
            <a:off x="107504" y="2224756"/>
            <a:ext cx="2938083" cy="100811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Segnaposto numero diapositiva 7"/>
          <p:cNvSpPr>
            <a:spLocks noGrp="1"/>
          </p:cNvSpPr>
          <p:nvPr>
            <p:ph type="sldNum" sz="quarter" idx="12"/>
          </p:nvPr>
        </p:nvSpPr>
        <p:spPr>
          <a:xfrm>
            <a:off x="6553200" y="6376243"/>
            <a:ext cx="2133600" cy="365125"/>
          </a:xfrm>
        </p:spPr>
        <p:txBody>
          <a:bodyPr/>
          <a:lstStyle/>
          <a:p>
            <a:fld id="{EA5F3037-D2BD-4933-A2D1-2DDC93FC97EE}" type="slidenum">
              <a:rPr lang="it-IT" smtClean="0"/>
              <a:t>16</a:t>
            </a:fld>
            <a:endParaRPr lang="it-IT"/>
          </a:p>
        </p:txBody>
      </p:sp>
      <p:sp>
        <p:nvSpPr>
          <p:cNvPr id="14" name="WordArt 21"/>
          <p:cNvSpPr>
            <a:spLocks noChangeArrowheads="1" noChangeShapeType="1" noTextEdit="1"/>
          </p:cNvSpPr>
          <p:nvPr/>
        </p:nvSpPr>
        <p:spPr bwMode="auto">
          <a:xfrm>
            <a:off x="0" y="29443"/>
            <a:ext cx="1115616" cy="323106"/>
          </a:xfrm>
          <a:prstGeom prst="rect">
            <a:avLst/>
          </a:prstGeom>
          <a:extLst>
            <a:ext uri="{91240B29-F687-4F45-9708-019B960494DF}">
              <a14:hiddenLine xmlns:a14="http://schemas.microsoft.com/office/drawing/2010/main" w="12700">
                <a:solidFill>
                  <a:srgbClr val="FFFFFF"/>
                </a:solidFill>
                <a:round/>
                <a:headEnd/>
                <a:tailEnd/>
              </a14:hiddenLine>
            </a:ext>
          </a:extLst>
        </p:spPr>
        <p:txBody>
          <a:bodyPr wrap="none" fromWordArt="1">
            <a:prstTxWarp prst="textPlain">
              <a:avLst>
                <a:gd name="adj" fmla="val 50000"/>
              </a:avLst>
            </a:prstTxWarp>
          </a:bodyPr>
          <a:lstStyle/>
          <a:p>
            <a:pPr algn="ctr" rtl="0">
              <a:buNone/>
            </a:pPr>
            <a:r>
              <a:rPr lang="it-IT" sz="3600" kern="10" spc="0" dirty="0" smtClean="0">
                <a:ln>
                  <a:noFill/>
                </a:ln>
                <a:solidFill>
                  <a:srgbClr val="00A551"/>
                </a:solidFill>
                <a:effectLst>
                  <a:outerShdw dist="29783" dir="6914402" algn="ctr" rotWithShape="0">
                    <a:srgbClr val="000000">
                      <a:alpha val="50000"/>
                    </a:srgbClr>
                  </a:outerShdw>
                </a:effectLst>
                <a:latin typeface="Berlin Sans FB Demi"/>
              </a:rPr>
              <a:t>Bilancio 2018</a:t>
            </a:r>
            <a:endParaRPr lang="it-IT" sz="3600" kern="10" spc="0" dirty="0">
              <a:ln>
                <a:noFill/>
              </a:ln>
              <a:solidFill>
                <a:srgbClr val="00A551"/>
              </a:solidFill>
              <a:effectLst>
                <a:outerShdw dist="29783" dir="6914402" algn="ctr" rotWithShape="0">
                  <a:srgbClr val="000000">
                    <a:alpha val="50000"/>
                  </a:srgbClr>
                </a:outerShdw>
              </a:effectLst>
              <a:latin typeface="Berlin Sans FB Demi"/>
            </a:endParaRPr>
          </a:p>
        </p:txBody>
      </p:sp>
      <p:pic>
        <p:nvPicPr>
          <p:cNvPr id="15" name="Picture 25" descr="44719539_531786640627966_1509830271837405184_n"/>
          <p:cNvPicPr>
            <a:picLocks noChangeAspect="1" noChangeArrowheads="1"/>
          </p:cNvPicPr>
          <p:nvPr/>
        </p:nvPicPr>
        <p:blipFill>
          <a:blip r:embed="rId7">
            <a:extLst>
              <a:ext uri="{28A0092B-C50C-407E-A947-70E740481C1C}">
                <a14:useLocalDpi xmlns:a14="http://schemas.microsoft.com/office/drawing/2010/main" val="0"/>
              </a:ext>
            </a:extLst>
          </a:blip>
          <a:srcRect l="16901" t="20319" r="47466" b="53955"/>
          <a:stretch>
            <a:fillRect/>
          </a:stretch>
        </p:blipFill>
        <p:spPr bwMode="auto">
          <a:xfrm>
            <a:off x="1513" y="6512740"/>
            <a:ext cx="1258119" cy="345260"/>
          </a:xfrm>
          <a:prstGeom prst="rect">
            <a:avLst/>
          </a:prstGeom>
          <a:noFill/>
          <a:ln w="38100" algn="in">
            <a:solidFill>
              <a:srgbClr val="FFC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15113135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l="20603" t="20570" r="9569" b="53870"/>
          <a:stretch/>
        </p:blipFill>
        <p:spPr bwMode="auto">
          <a:xfrm>
            <a:off x="323528" y="692696"/>
            <a:ext cx="8712968" cy="3280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asellaDiTesto 4"/>
          <p:cNvSpPr txBox="1"/>
          <p:nvPr/>
        </p:nvSpPr>
        <p:spPr>
          <a:xfrm>
            <a:off x="323528" y="3973463"/>
            <a:ext cx="8712968" cy="2308324"/>
          </a:xfrm>
          <a:prstGeom prst="rect">
            <a:avLst/>
          </a:prstGeom>
          <a:noFill/>
        </p:spPr>
        <p:txBody>
          <a:bodyPr wrap="square" rtlCol="0">
            <a:spAutoFit/>
          </a:bodyPr>
          <a:lstStyle/>
          <a:p>
            <a:r>
              <a:rPr lang="it-IT" dirty="0" smtClean="0"/>
              <a:t>Il confronto tra le tariffe a livello regionale evidenzia come ad Avellino, tra il 2015 ed il 2019 sia stata registrata la diminuzione più marcata della tariffa, con una diminuzione del 10%. Se si considera lo scarto dell’ultimo anno, la diminuzione si attesta al 7,8% ma è accompagnata dal dato relativo all’incremento della raccolta differenziata di oltre 40%. Il comune di Avellino, ad oggi, attua la seconda tariffa «meno cara» tra i capoluoghi di provincia. Solo Caserta è più economica, ma la percentuale di differenziata si ferma a poco più del 50%. </a:t>
            </a:r>
          </a:p>
          <a:p>
            <a:r>
              <a:rPr lang="it-IT" dirty="0" smtClean="0"/>
              <a:t>Provando a calcolare il costo di un punto percentuale di differenziata a famiglia, ad Avellino si registra di gran lunga il miglior rapporto a livello regionale tra costo e % differenziata</a:t>
            </a:r>
            <a:endParaRPr lang="it-IT" dirty="0"/>
          </a:p>
        </p:txBody>
      </p:sp>
      <p:sp>
        <p:nvSpPr>
          <p:cNvPr id="6" name="Segnaposto numero diapositiva 5"/>
          <p:cNvSpPr>
            <a:spLocks noGrp="1"/>
          </p:cNvSpPr>
          <p:nvPr>
            <p:ph type="sldNum" sz="quarter" idx="12"/>
          </p:nvPr>
        </p:nvSpPr>
        <p:spPr/>
        <p:txBody>
          <a:bodyPr/>
          <a:lstStyle/>
          <a:p>
            <a:fld id="{EA5F3037-D2BD-4933-A2D1-2DDC93FC97EE}" type="slidenum">
              <a:rPr lang="it-IT" smtClean="0"/>
              <a:t>17</a:t>
            </a:fld>
            <a:endParaRPr lang="it-IT"/>
          </a:p>
        </p:txBody>
      </p:sp>
      <p:sp>
        <p:nvSpPr>
          <p:cNvPr id="8" name="WordArt 21"/>
          <p:cNvSpPr>
            <a:spLocks noChangeArrowheads="1" noChangeShapeType="1" noTextEdit="1"/>
          </p:cNvSpPr>
          <p:nvPr/>
        </p:nvSpPr>
        <p:spPr bwMode="auto">
          <a:xfrm>
            <a:off x="0" y="9550"/>
            <a:ext cx="1115616" cy="323106"/>
          </a:xfrm>
          <a:prstGeom prst="rect">
            <a:avLst/>
          </a:prstGeom>
          <a:extLst>
            <a:ext uri="{91240B29-F687-4F45-9708-019B960494DF}">
              <a14:hiddenLine xmlns:a14="http://schemas.microsoft.com/office/drawing/2010/main" w="12700">
                <a:solidFill>
                  <a:srgbClr val="FFFFFF"/>
                </a:solidFill>
                <a:round/>
                <a:headEnd/>
                <a:tailEnd/>
              </a14:hiddenLine>
            </a:ext>
          </a:extLst>
        </p:spPr>
        <p:txBody>
          <a:bodyPr wrap="none" fromWordArt="1">
            <a:prstTxWarp prst="textPlain">
              <a:avLst>
                <a:gd name="adj" fmla="val 50000"/>
              </a:avLst>
            </a:prstTxWarp>
          </a:bodyPr>
          <a:lstStyle/>
          <a:p>
            <a:pPr algn="ctr" rtl="0">
              <a:buNone/>
            </a:pPr>
            <a:r>
              <a:rPr lang="it-IT" sz="3600" kern="10" spc="0" dirty="0" smtClean="0">
                <a:ln>
                  <a:noFill/>
                </a:ln>
                <a:solidFill>
                  <a:srgbClr val="00A551"/>
                </a:solidFill>
                <a:effectLst>
                  <a:outerShdw dist="29783" dir="6914402" algn="ctr" rotWithShape="0">
                    <a:srgbClr val="000000">
                      <a:alpha val="50000"/>
                    </a:srgbClr>
                  </a:outerShdw>
                </a:effectLst>
                <a:latin typeface="Berlin Sans FB Demi"/>
              </a:rPr>
              <a:t>Bilancio 2018</a:t>
            </a:r>
            <a:endParaRPr lang="it-IT" sz="3600" kern="10" spc="0" dirty="0">
              <a:ln>
                <a:noFill/>
              </a:ln>
              <a:solidFill>
                <a:srgbClr val="00A551"/>
              </a:solidFill>
              <a:effectLst>
                <a:outerShdw dist="29783" dir="6914402" algn="ctr" rotWithShape="0">
                  <a:srgbClr val="000000">
                    <a:alpha val="50000"/>
                  </a:srgbClr>
                </a:outerShdw>
              </a:effectLst>
              <a:latin typeface="Berlin Sans FB Demi"/>
            </a:endParaRPr>
          </a:p>
        </p:txBody>
      </p:sp>
      <p:pic>
        <p:nvPicPr>
          <p:cNvPr id="9" name="Picture 25" descr="44719539_531786640627966_1509830271837405184_n"/>
          <p:cNvPicPr>
            <a:picLocks noChangeAspect="1" noChangeArrowheads="1"/>
          </p:cNvPicPr>
          <p:nvPr/>
        </p:nvPicPr>
        <p:blipFill>
          <a:blip r:embed="rId3" cstate="print">
            <a:extLst>
              <a:ext uri="{28A0092B-C50C-407E-A947-70E740481C1C}">
                <a14:useLocalDpi xmlns:a14="http://schemas.microsoft.com/office/drawing/2010/main" val="0"/>
              </a:ext>
            </a:extLst>
          </a:blip>
          <a:srcRect l="16901" t="20319" r="47466" b="53955"/>
          <a:stretch>
            <a:fillRect/>
          </a:stretch>
        </p:blipFill>
        <p:spPr bwMode="auto">
          <a:xfrm>
            <a:off x="1513" y="6532500"/>
            <a:ext cx="1186111" cy="325499"/>
          </a:xfrm>
          <a:prstGeom prst="rect">
            <a:avLst/>
          </a:prstGeom>
          <a:noFill/>
          <a:ln w="38100" algn="in">
            <a:solidFill>
              <a:srgbClr val="FFC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36900850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255773" y="404664"/>
            <a:ext cx="8496944" cy="5909310"/>
          </a:xfrm>
          <a:prstGeom prst="rect">
            <a:avLst/>
          </a:prstGeom>
        </p:spPr>
        <p:txBody>
          <a:bodyPr wrap="square">
            <a:spAutoFit/>
          </a:bodyPr>
          <a:lstStyle/>
          <a:p>
            <a:pPr>
              <a:lnSpc>
                <a:spcPct val="150000"/>
              </a:lnSpc>
            </a:pPr>
            <a:r>
              <a:rPr lang="it-IT" sz="1600" dirty="0"/>
              <a:t>Si propone un quadro riassuntivo del passaggio, anno per anno e comune per comune, al nuovo piano industriale.</a:t>
            </a:r>
          </a:p>
          <a:p>
            <a:pPr>
              <a:lnSpc>
                <a:spcPct val="150000"/>
              </a:lnSpc>
            </a:pPr>
            <a:r>
              <a:rPr lang="it-IT" sz="1600" b="1" dirty="0"/>
              <a:t>2011:</a:t>
            </a:r>
            <a:r>
              <a:rPr lang="it-IT" sz="1600" dirty="0"/>
              <a:t> Quindici	</a:t>
            </a:r>
          </a:p>
          <a:p>
            <a:pPr>
              <a:lnSpc>
                <a:spcPct val="150000"/>
              </a:lnSpc>
            </a:pPr>
            <a:r>
              <a:rPr lang="it-IT" sz="1600" b="1" dirty="0"/>
              <a:t>2012:</a:t>
            </a:r>
            <a:r>
              <a:rPr lang="it-IT" sz="1600" dirty="0"/>
              <a:t> Aiello del Sabato; Bagnoli Irpino, Bisaccia, Cairano, Candida, Castelfranci, Cervinara, Fontanarosa, Frigento, Gesualdo, Grottaminarda, Lauro, Mercogliano, Mirabella Eclano, Montaguto, Montecalvo Irpino, Montella, Monteverde, Moschiano, Mugnano del Cardinale, Nusco, Parolise, Quadrelle, San Sossio Baronia, Santa Lucia di Serino, Torella dei Lombardi, Vallata, Villamaina, Villanova del Battista.</a:t>
            </a:r>
          </a:p>
          <a:p>
            <a:pPr>
              <a:lnSpc>
                <a:spcPct val="150000"/>
              </a:lnSpc>
            </a:pPr>
            <a:r>
              <a:rPr lang="it-IT" sz="1600" b="1" dirty="0"/>
              <a:t>2013:</a:t>
            </a:r>
            <a:r>
              <a:rPr lang="it-IT" sz="1600" dirty="0"/>
              <a:t> Atripalda, Contrada, Montemarano, Ospedaletto d'Alpinolo, San Martino Valle </a:t>
            </a:r>
            <a:r>
              <a:rPr lang="it-IT" sz="1600" dirty="0" err="1"/>
              <a:t>Caudina,San</a:t>
            </a:r>
            <a:r>
              <a:rPr lang="it-IT" sz="1600" dirty="0"/>
              <a:t> Nicola Baronia, Savignano Irpino, Solofra, Sorbo Serpico, Sturno, Summonte, Teora. </a:t>
            </a:r>
          </a:p>
          <a:p>
            <a:pPr>
              <a:lnSpc>
                <a:spcPct val="150000"/>
              </a:lnSpc>
            </a:pPr>
            <a:r>
              <a:rPr lang="it-IT" sz="1600" b="1" dirty="0"/>
              <a:t>2014</a:t>
            </a:r>
            <a:r>
              <a:rPr lang="it-IT" sz="1600" dirty="0"/>
              <a:t>: Ariano Irpino, Capriglia Irpina, Flumeri, San Potito Ultra. </a:t>
            </a:r>
          </a:p>
          <a:p>
            <a:pPr>
              <a:lnSpc>
                <a:spcPct val="150000"/>
              </a:lnSpc>
            </a:pPr>
            <a:r>
              <a:rPr lang="it-IT" sz="1600" b="1" dirty="0"/>
              <a:t>2015:</a:t>
            </a:r>
            <a:r>
              <a:rPr lang="it-IT" sz="1600" dirty="0"/>
              <a:t> Castel Baronia, Castelvetere sul Calore, Manocalzati, Melito Irpino, Montefredane, Taurasi.</a:t>
            </a:r>
          </a:p>
          <a:p>
            <a:pPr>
              <a:lnSpc>
                <a:spcPct val="150000"/>
              </a:lnSpc>
            </a:pPr>
            <a:r>
              <a:rPr lang="it-IT" sz="1600" b="1" dirty="0"/>
              <a:t>2016:</a:t>
            </a:r>
            <a:r>
              <a:rPr lang="it-IT" sz="1600" dirty="0"/>
              <a:t> Montemiletto, Tufo.</a:t>
            </a:r>
          </a:p>
          <a:p>
            <a:pPr>
              <a:lnSpc>
                <a:spcPct val="150000"/>
              </a:lnSpc>
            </a:pPr>
            <a:r>
              <a:rPr lang="it-IT" sz="1600" b="1" dirty="0"/>
              <a:t>2017:</a:t>
            </a:r>
            <a:r>
              <a:rPr lang="it-IT" sz="1600" dirty="0"/>
              <a:t> Avellino, Cassano, Paternopoli, Rotondi, Sant’Angelo All’esca.</a:t>
            </a:r>
          </a:p>
          <a:p>
            <a:pPr>
              <a:lnSpc>
                <a:spcPct val="150000"/>
              </a:lnSpc>
            </a:pPr>
            <a:r>
              <a:rPr lang="it-IT" sz="1600" b="1" dirty="0"/>
              <a:t>2018:</a:t>
            </a:r>
            <a:r>
              <a:rPr lang="it-IT" sz="1600" dirty="0"/>
              <a:t> Guardia de Lombardi e Luogosano.</a:t>
            </a:r>
          </a:p>
          <a:p>
            <a:r>
              <a:rPr lang="it-IT" dirty="0"/>
              <a:t> </a:t>
            </a:r>
          </a:p>
        </p:txBody>
      </p:sp>
      <p:sp>
        <p:nvSpPr>
          <p:cNvPr id="5" name="Segnaposto numero diapositiva 4"/>
          <p:cNvSpPr>
            <a:spLocks noGrp="1"/>
          </p:cNvSpPr>
          <p:nvPr>
            <p:ph type="sldNum" sz="quarter" idx="12"/>
          </p:nvPr>
        </p:nvSpPr>
        <p:spPr/>
        <p:txBody>
          <a:bodyPr/>
          <a:lstStyle/>
          <a:p>
            <a:fld id="{EA5F3037-D2BD-4933-A2D1-2DDC93FC97EE}" type="slidenum">
              <a:rPr lang="it-IT" smtClean="0"/>
              <a:t>18</a:t>
            </a:fld>
            <a:endParaRPr lang="it-IT"/>
          </a:p>
        </p:txBody>
      </p:sp>
      <p:sp>
        <p:nvSpPr>
          <p:cNvPr id="6" name="WordArt 21"/>
          <p:cNvSpPr>
            <a:spLocks noChangeArrowheads="1" noChangeShapeType="1" noTextEdit="1"/>
          </p:cNvSpPr>
          <p:nvPr/>
        </p:nvSpPr>
        <p:spPr bwMode="auto">
          <a:xfrm>
            <a:off x="0" y="9550"/>
            <a:ext cx="1115616" cy="323106"/>
          </a:xfrm>
          <a:prstGeom prst="rect">
            <a:avLst/>
          </a:prstGeom>
          <a:extLst>
            <a:ext uri="{91240B29-F687-4F45-9708-019B960494DF}">
              <a14:hiddenLine xmlns:a14="http://schemas.microsoft.com/office/drawing/2010/main" w="12700">
                <a:solidFill>
                  <a:srgbClr val="FFFFFF"/>
                </a:solidFill>
                <a:round/>
                <a:headEnd/>
                <a:tailEnd/>
              </a14:hiddenLine>
            </a:ext>
          </a:extLst>
        </p:spPr>
        <p:txBody>
          <a:bodyPr wrap="none" fromWordArt="1">
            <a:prstTxWarp prst="textPlain">
              <a:avLst>
                <a:gd name="adj" fmla="val 50000"/>
              </a:avLst>
            </a:prstTxWarp>
          </a:bodyPr>
          <a:lstStyle/>
          <a:p>
            <a:pPr algn="ctr" rtl="0">
              <a:buNone/>
            </a:pPr>
            <a:r>
              <a:rPr lang="it-IT" sz="3600" kern="10" spc="0" dirty="0" smtClean="0">
                <a:ln>
                  <a:noFill/>
                </a:ln>
                <a:solidFill>
                  <a:srgbClr val="00A551"/>
                </a:solidFill>
                <a:effectLst>
                  <a:outerShdw dist="29783" dir="6914402" algn="ctr" rotWithShape="0">
                    <a:srgbClr val="000000">
                      <a:alpha val="50000"/>
                    </a:srgbClr>
                  </a:outerShdw>
                </a:effectLst>
                <a:latin typeface="Berlin Sans FB Demi"/>
              </a:rPr>
              <a:t>Bilancio 2018</a:t>
            </a:r>
            <a:endParaRPr lang="it-IT" sz="3600" kern="10" spc="0" dirty="0">
              <a:ln>
                <a:noFill/>
              </a:ln>
              <a:solidFill>
                <a:srgbClr val="00A551"/>
              </a:solidFill>
              <a:effectLst>
                <a:outerShdw dist="29783" dir="6914402" algn="ctr" rotWithShape="0">
                  <a:srgbClr val="000000">
                    <a:alpha val="50000"/>
                  </a:srgbClr>
                </a:outerShdw>
              </a:effectLst>
              <a:latin typeface="Berlin Sans FB Demi"/>
            </a:endParaRPr>
          </a:p>
        </p:txBody>
      </p:sp>
      <p:pic>
        <p:nvPicPr>
          <p:cNvPr id="7" name="Picture 25" descr="44719539_531786640627966_1509830271837405184_n"/>
          <p:cNvPicPr>
            <a:picLocks noChangeAspect="1" noChangeArrowheads="1"/>
          </p:cNvPicPr>
          <p:nvPr/>
        </p:nvPicPr>
        <p:blipFill>
          <a:blip r:embed="rId2" cstate="print">
            <a:extLst>
              <a:ext uri="{28A0092B-C50C-407E-A947-70E740481C1C}">
                <a14:useLocalDpi xmlns:a14="http://schemas.microsoft.com/office/drawing/2010/main" val="0"/>
              </a:ext>
            </a:extLst>
          </a:blip>
          <a:srcRect l="16901" t="20319" r="47466" b="53955"/>
          <a:stretch>
            <a:fillRect/>
          </a:stretch>
        </p:blipFill>
        <p:spPr bwMode="auto">
          <a:xfrm>
            <a:off x="1513" y="6532500"/>
            <a:ext cx="1186111" cy="325499"/>
          </a:xfrm>
          <a:prstGeom prst="rect">
            <a:avLst/>
          </a:prstGeom>
          <a:noFill/>
          <a:ln w="38100" algn="in">
            <a:solidFill>
              <a:srgbClr val="FFC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3211194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8894" t="34992" r="27653" b="29295"/>
          <a:stretch/>
        </p:blipFill>
        <p:spPr bwMode="auto">
          <a:xfrm>
            <a:off x="1187624" y="532010"/>
            <a:ext cx="6782793" cy="4073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ttangolo 4"/>
          <p:cNvSpPr/>
          <p:nvPr/>
        </p:nvSpPr>
        <p:spPr>
          <a:xfrm>
            <a:off x="683568" y="4694719"/>
            <a:ext cx="7560840" cy="2031325"/>
          </a:xfrm>
          <a:prstGeom prst="rect">
            <a:avLst/>
          </a:prstGeom>
        </p:spPr>
        <p:txBody>
          <a:bodyPr wrap="square">
            <a:spAutoFit/>
          </a:bodyPr>
          <a:lstStyle/>
          <a:p>
            <a:r>
              <a:rPr lang="it-IT" dirty="0"/>
              <a:t>Il numero dei comuni che al 31 dicembre 2018 hanno superato la soglia del 65% di raccolta differenziata è 32. </a:t>
            </a:r>
          </a:p>
          <a:p>
            <a:r>
              <a:rPr lang="it-IT" dirty="0"/>
              <a:t>Sono 5 in più i comuni che hanno superato la soglia del 65% di differenziata rispetto al 2017.</a:t>
            </a:r>
          </a:p>
          <a:p>
            <a:r>
              <a:rPr lang="it-IT" dirty="0"/>
              <a:t>Sono aumentati anche i comuni che  si sono attestati con una percentuale di differenziata compresa tra il 60% ed il 65%.</a:t>
            </a:r>
          </a:p>
          <a:p>
            <a:r>
              <a:rPr lang="it-IT" dirty="0"/>
              <a:t> </a:t>
            </a:r>
          </a:p>
        </p:txBody>
      </p:sp>
      <p:sp>
        <p:nvSpPr>
          <p:cNvPr id="6" name="Segnaposto numero diapositiva 5"/>
          <p:cNvSpPr>
            <a:spLocks noGrp="1"/>
          </p:cNvSpPr>
          <p:nvPr>
            <p:ph type="sldNum" sz="quarter" idx="12"/>
          </p:nvPr>
        </p:nvSpPr>
        <p:spPr/>
        <p:txBody>
          <a:bodyPr/>
          <a:lstStyle/>
          <a:p>
            <a:fld id="{EA5F3037-D2BD-4933-A2D1-2DDC93FC97EE}" type="slidenum">
              <a:rPr lang="it-IT" smtClean="0"/>
              <a:t>19</a:t>
            </a:fld>
            <a:endParaRPr lang="it-IT"/>
          </a:p>
        </p:txBody>
      </p:sp>
      <p:sp>
        <p:nvSpPr>
          <p:cNvPr id="8" name="WordArt 21"/>
          <p:cNvSpPr>
            <a:spLocks noChangeArrowheads="1" noChangeShapeType="1" noTextEdit="1"/>
          </p:cNvSpPr>
          <p:nvPr/>
        </p:nvSpPr>
        <p:spPr bwMode="auto">
          <a:xfrm>
            <a:off x="0" y="9550"/>
            <a:ext cx="1115616" cy="323106"/>
          </a:xfrm>
          <a:prstGeom prst="rect">
            <a:avLst/>
          </a:prstGeom>
          <a:extLst>
            <a:ext uri="{91240B29-F687-4F45-9708-019B960494DF}">
              <a14:hiddenLine xmlns:a14="http://schemas.microsoft.com/office/drawing/2010/main" w="12700">
                <a:solidFill>
                  <a:srgbClr val="FFFFFF"/>
                </a:solidFill>
                <a:round/>
                <a:headEnd/>
                <a:tailEnd/>
              </a14:hiddenLine>
            </a:ext>
          </a:extLst>
        </p:spPr>
        <p:txBody>
          <a:bodyPr wrap="none" fromWordArt="1">
            <a:prstTxWarp prst="textPlain">
              <a:avLst>
                <a:gd name="adj" fmla="val 50000"/>
              </a:avLst>
            </a:prstTxWarp>
          </a:bodyPr>
          <a:lstStyle/>
          <a:p>
            <a:pPr algn="ctr" rtl="0">
              <a:buNone/>
            </a:pPr>
            <a:r>
              <a:rPr lang="it-IT" sz="3600" kern="10" spc="0" dirty="0" smtClean="0">
                <a:ln>
                  <a:noFill/>
                </a:ln>
                <a:solidFill>
                  <a:srgbClr val="00A551"/>
                </a:solidFill>
                <a:effectLst>
                  <a:outerShdw dist="29783" dir="6914402" algn="ctr" rotWithShape="0">
                    <a:srgbClr val="000000">
                      <a:alpha val="50000"/>
                    </a:srgbClr>
                  </a:outerShdw>
                </a:effectLst>
                <a:latin typeface="Berlin Sans FB Demi"/>
              </a:rPr>
              <a:t>Bilancio 2018</a:t>
            </a:r>
            <a:endParaRPr lang="it-IT" sz="3600" kern="10" spc="0" dirty="0">
              <a:ln>
                <a:noFill/>
              </a:ln>
              <a:solidFill>
                <a:srgbClr val="00A551"/>
              </a:solidFill>
              <a:effectLst>
                <a:outerShdw dist="29783" dir="6914402" algn="ctr" rotWithShape="0">
                  <a:srgbClr val="000000">
                    <a:alpha val="50000"/>
                  </a:srgbClr>
                </a:outerShdw>
              </a:effectLst>
              <a:latin typeface="Berlin Sans FB Demi"/>
            </a:endParaRPr>
          </a:p>
        </p:txBody>
      </p:sp>
      <p:pic>
        <p:nvPicPr>
          <p:cNvPr id="9" name="Picture 25" descr="44719539_531786640627966_1509830271837405184_n"/>
          <p:cNvPicPr>
            <a:picLocks noChangeAspect="1" noChangeArrowheads="1"/>
          </p:cNvPicPr>
          <p:nvPr/>
        </p:nvPicPr>
        <p:blipFill>
          <a:blip r:embed="rId3" cstate="print">
            <a:extLst>
              <a:ext uri="{28A0092B-C50C-407E-A947-70E740481C1C}">
                <a14:useLocalDpi xmlns:a14="http://schemas.microsoft.com/office/drawing/2010/main" val="0"/>
              </a:ext>
            </a:extLst>
          </a:blip>
          <a:srcRect l="16901" t="20319" r="47466" b="53955"/>
          <a:stretch>
            <a:fillRect/>
          </a:stretch>
        </p:blipFill>
        <p:spPr bwMode="auto">
          <a:xfrm>
            <a:off x="1513" y="6532500"/>
            <a:ext cx="1186111" cy="325499"/>
          </a:xfrm>
          <a:prstGeom prst="rect">
            <a:avLst/>
          </a:prstGeom>
          <a:noFill/>
          <a:ln w="38100" algn="in">
            <a:solidFill>
              <a:srgbClr val="FFC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26951827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737731" y="1052736"/>
            <a:ext cx="5742384" cy="4401205"/>
          </a:xfrm>
          <a:prstGeom prst="rect">
            <a:avLst/>
          </a:prstGeom>
        </p:spPr>
        <p:txBody>
          <a:bodyPr wrap="square">
            <a:spAutoFit/>
          </a:bodyPr>
          <a:lstStyle/>
          <a:p>
            <a:r>
              <a:rPr lang="it-IT" sz="2800" b="1" dirty="0">
                <a:solidFill>
                  <a:srgbClr val="FF0000"/>
                </a:solidFill>
              </a:rPr>
              <a:t>KM</a:t>
            </a:r>
            <a:r>
              <a:rPr lang="it-IT" sz="2800" b="1" baseline="30000" dirty="0">
                <a:solidFill>
                  <a:srgbClr val="FF0000"/>
                </a:solidFill>
              </a:rPr>
              <a:t>2</a:t>
            </a:r>
            <a:r>
              <a:rPr lang="it-IT" sz="2800" b="1" dirty="0">
                <a:solidFill>
                  <a:srgbClr val="FF0000"/>
                </a:solidFill>
              </a:rPr>
              <a:t>: 				</a:t>
            </a:r>
            <a:r>
              <a:rPr lang="it-IT" sz="2800" b="1" dirty="0" smtClean="0">
                <a:solidFill>
                  <a:srgbClr val="FF0000"/>
                </a:solidFill>
              </a:rPr>
              <a:t>     2.792</a:t>
            </a:r>
            <a:endParaRPr lang="it-IT" sz="2800" dirty="0">
              <a:solidFill>
                <a:srgbClr val="FF0000"/>
              </a:solidFill>
            </a:endParaRPr>
          </a:p>
          <a:p>
            <a:r>
              <a:rPr lang="it-IT" sz="2800" b="1" dirty="0">
                <a:solidFill>
                  <a:srgbClr val="FF0000"/>
                </a:solidFill>
              </a:rPr>
              <a:t>COMUNI: 			</a:t>
            </a:r>
            <a:r>
              <a:rPr lang="it-IT" sz="2800" b="1" dirty="0" smtClean="0">
                <a:solidFill>
                  <a:srgbClr val="FF0000"/>
                </a:solidFill>
              </a:rPr>
              <a:t>        117</a:t>
            </a:r>
            <a:endParaRPr lang="it-IT" sz="2800" dirty="0">
              <a:solidFill>
                <a:srgbClr val="FF0000"/>
              </a:solidFill>
            </a:endParaRPr>
          </a:p>
          <a:p>
            <a:r>
              <a:rPr lang="it-IT" sz="2800" b="1" dirty="0">
                <a:solidFill>
                  <a:srgbClr val="FF0000"/>
                </a:solidFill>
              </a:rPr>
              <a:t>ABITANTI: 			420.260</a:t>
            </a:r>
            <a:endParaRPr lang="it-IT" sz="2800" dirty="0">
              <a:solidFill>
                <a:srgbClr val="FF0000"/>
              </a:solidFill>
            </a:endParaRPr>
          </a:p>
          <a:p>
            <a:r>
              <a:rPr lang="it-IT" sz="2800" b="1" dirty="0">
                <a:solidFill>
                  <a:srgbClr val="FF0000"/>
                </a:solidFill>
              </a:rPr>
              <a:t>UTENZE: 			</a:t>
            </a:r>
            <a:r>
              <a:rPr lang="it-IT" sz="2800" b="1" dirty="0" smtClean="0">
                <a:solidFill>
                  <a:srgbClr val="FF0000"/>
                </a:solidFill>
              </a:rPr>
              <a:t>181.146</a:t>
            </a:r>
            <a:endParaRPr lang="it-IT" sz="2800" dirty="0">
              <a:solidFill>
                <a:srgbClr val="FF0000"/>
              </a:solidFill>
            </a:endParaRPr>
          </a:p>
          <a:p>
            <a:r>
              <a:rPr lang="it-IT" sz="2800" b="1" dirty="0"/>
              <a:t> </a:t>
            </a:r>
            <a:endParaRPr lang="it-IT" sz="2800" dirty="0"/>
          </a:p>
          <a:p>
            <a:pPr algn="ctr"/>
            <a:r>
              <a:rPr lang="it-IT" sz="2800" b="1" dirty="0">
                <a:solidFill>
                  <a:srgbClr val="0070C0"/>
                </a:solidFill>
              </a:rPr>
              <a:t>DIPENDENTI: 	603</a:t>
            </a:r>
            <a:endParaRPr lang="it-IT" sz="2800" dirty="0">
              <a:solidFill>
                <a:srgbClr val="0070C0"/>
              </a:solidFill>
            </a:endParaRPr>
          </a:p>
          <a:p>
            <a:pPr algn="ctr"/>
            <a:r>
              <a:rPr lang="it-IT" sz="2800" b="1" dirty="0">
                <a:solidFill>
                  <a:srgbClr val="0070C0"/>
                </a:solidFill>
              </a:rPr>
              <a:t>1 	DIRIGENTE</a:t>
            </a:r>
            <a:endParaRPr lang="it-IT" sz="2800" dirty="0">
              <a:solidFill>
                <a:srgbClr val="0070C0"/>
              </a:solidFill>
            </a:endParaRPr>
          </a:p>
          <a:p>
            <a:pPr algn="ctr"/>
            <a:r>
              <a:rPr lang="it-IT" sz="2800" b="1" dirty="0">
                <a:solidFill>
                  <a:srgbClr val="0070C0"/>
                </a:solidFill>
              </a:rPr>
              <a:t>79 	IMPIEGATI</a:t>
            </a:r>
            <a:endParaRPr lang="it-IT" sz="2800" dirty="0">
              <a:solidFill>
                <a:srgbClr val="0070C0"/>
              </a:solidFill>
            </a:endParaRPr>
          </a:p>
          <a:p>
            <a:pPr algn="ctr"/>
            <a:r>
              <a:rPr lang="it-IT" sz="2800" b="1" dirty="0">
                <a:solidFill>
                  <a:srgbClr val="0070C0"/>
                </a:solidFill>
              </a:rPr>
              <a:t>523 	OPERATORI</a:t>
            </a:r>
            <a:endParaRPr lang="it-IT" sz="2800" dirty="0">
              <a:solidFill>
                <a:srgbClr val="0070C0"/>
              </a:solidFill>
            </a:endParaRPr>
          </a:p>
          <a:p>
            <a:pPr algn="ctr"/>
            <a:r>
              <a:rPr lang="it-IT" sz="2800" dirty="0">
                <a:solidFill>
                  <a:srgbClr val="0070C0"/>
                </a:solidFill>
              </a:rPr>
              <a:t> </a:t>
            </a:r>
          </a:p>
        </p:txBody>
      </p:sp>
      <p:sp>
        <p:nvSpPr>
          <p:cNvPr id="5" name="Text Box 2"/>
          <p:cNvSpPr txBox="1">
            <a:spLocks noChangeArrowheads="1"/>
          </p:cNvSpPr>
          <p:nvPr/>
        </p:nvSpPr>
        <p:spPr bwMode="auto">
          <a:xfrm rot="10800000">
            <a:off x="8553949" y="0"/>
            <a:ext cx="624877" cy="1809974"/>
          </a:xfrm>
          <a:prstGeom prst="rect">
            <a:avLst/>
          </a:prstGeom>
          <a:solidFill>
            <a:srgbClr val="92D050"/>
          </a:soli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eaVert" wrap="square" lIns="36576" tIns="36576" rIns="36576" bIns="36576"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1600" b="1" i="0" u="none" strike="noStrike" cap="none" normalizeH="0" baseline="0" dirty="0" smtClean="0">
                <a:ln>
                  <a:noFill/>
                </a:ln>
                <a:solidFill>
                  <a:srgbClr val="000000"/>
                </a:solidFill>
                <a:effectLst/>
                <a:latin typeface="Calibri" pitchFamily="34" charset="0"/>
                <a:cs typeface="Arial" pitchFamily="34" charset="0"/>
              </a:rPr>
              <a:t>I NOSTRI NUMERI</a:t>
            </a:r>
            <a:endParaRPr kumimoji="0" lang="it-IT" altLang="it-IT"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Segnaposto numero diapositiva 5"/>
          <p:cNvSpPr>
            <a:spLocks noGrp="1"/>
          </p:cNvSpPr>
          <p:nvPr>
            <p:ph type="sldNum" sz="quarter" idx="12"/>
          </p:nvPr>
        </p:nvSpPr>
        <p:spPr/>
        <p:txBody>
          <a:bodyPr/>
          <a:lstStyle/>
          <a:p>
            <a:fld id="{EA5F3037-D2BD-4933-A2D1-2DDC93FC97EE}" type="slidenum">
              <a:rPr lang="it-IT" smtClean="0"/>
              <a:t>2</a:t>
            </a:fld>
            <a:endParaRPr lang="it-IT"/>
          </a:p>
        </p:txBody>
      </p:sp>
      <p:sp>
        <p:nvSpPr>
          <p:cNvPr id="7" name="WordArt 21"/>
          <p:cNvSpPr>
            <a:spLocks noChangeArrowheads="1" noChangeShapeType="1" noTextEdit="1"/>
          </p:cNvSpPr>
          <p:nvPr/>
        </p:nvSpPr>
        <p:spPr bwMode="auto">
          <a:xfrm>
            <a:off x="0" y="9550"/>
            <a:ext cx="1115616" cy="323106"/>
          </a:xfrm>
          <a:prstGeom prst="rect">
            <a:avLst/>
          </a:prstGeom>
          <a:extLst>
            <a:ext uri="{91240B29-F687-4F45-9708-019B960494DF}">
              <a14:hiddenLine xmlns:a14="http://schemas.microsoft.com/office/drawing/2010/main" w="12700">
                <a:solidFill>
                  <a:srgbClr val="FFFFFF"/>
                </a:solidFill>
                <a:round/>
                <a:headEnd/>
                <a:tailEnd/>
              </a14:hiddenLine>
            </a:ext>
          </a:extLst>
        </p:spPr>
        <p:txBody>
          <a:bodyPr wrap="none" fromWordArt="1">
            <a:prstTxWarp prst="textPlain">
              <a:avLst>
                <a:gd name="adj" fmla="val 50000"/>
              </a:avLst>
            </a:prstTxWarp>
          </a:bodyPr>
          <a:lstStyle/>
          <a:p>
            <a:pPr algn="ctr" rtl="0">
              <a:buNone/>
            </a:pPr>
            <a:r>
              <a:rPr lang="it-IT" sz="3600" kern="10" spc="0" dirty="0" smtClean="0">
                <a:ln>
                  <a:noFill/>
                </a:ln>
                <a:solidFill>
                  <a:srgbClr val="00A551"/>
                </a:solidFill>
                <a:effectLst>
                  <a:outerShdw dist="29783" dir="6914402" algn="ctr" rotWithShape="0">
                    <a:srgbClr val="000000">
                      <a:alpha val="50000"/>
                    </a:srgbClr>
                  </a:outerShdw>
                </a:effectLst>
                <a:latin typeface="Berlin Sans FB Demi"/>
              </a:rPr>
              <a:t>Bilancio 2018</a:t>
            </a:r>
            <a:endParaRPr lang="it-IT" sz="3600" kern="10" spc="0" dirty="0">
              <a:ln>
                <a:noFill/>
              </a:ln>
              <a:solidFill>
                <a:srgbClr val="00A551"/>
              </a:solidFill>
              <a:effectLst>
                <a:outerShdw dist="29783" dir="6914402" algn="ctr" rotWithShape="0">
                  <a:srgbClr val="000000">
                    <a:alpha val="50000"/>
                  </a:srgbClr>
                </a:outerShdw>
              </a:effectLst>
              <a:latin typeface="Berlin Sans FB Demi"/>
            </a:endParaRPr>
          </a:p>
        </p:txBody>
      </p:sp>
      <p:pic>
        <p:nvPicPr>
          <p:cNvPr id="8" name="Picture 25" descr="44719539_531786640627966_1509830271837405184_n"/>
          <p:cNvPicPr>
            <a:picLocks noChangeAspect="1" noChangeArrowheads="1"/>
          </p:cNvPicPr>
          <p:nvPr/>
        </p:nvPicPr>
        <p:blipFill>
          <a:blip r:embed="rId2" cstate="print">
            <a:extLst>
              <a:ext uri="{28A0092B-C50C-407E-A947-70E740481C1C}">
                <a14:useLocalDpi xmlns:a14="http://schemas.microsoft.com/office/drawing/2010/main" val="0"/>
              </a:ext>
            </a:extLst>
          </a:blip>
          <a:srcRect l="16901" t="20319" r="47466" b="53955"/>
          <a:stretch>
            <a:fillRect/>
          </a:stretch>
        </p:blipFill>
        <p:spPr bwMode="auto">
          <a:xfrm>
            <a:off x="1513" y="6552262"/>
            <a:ext cx="1114103" cy="305738"/>
          </a:xfrm>
          <a:prstGeom prst="rect">
            <a:avLst/>
          </a:prstGeom>
          <a:noFill/>
          <a:ln w="38100" algn="in">
            <a:solidFill>
              <a:srgbClr val="FFC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11615130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620688"/>
            <a:ext cx="7128792" cy="3735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4" name="Rettangolo 3"/>
          <p:cNvSpPr/>
          <p:nvPr/>
        </p:nvSpPr>
        <p:spPr>
          <a:xfrm>
            <a:off x="395536" y="4356038"/>
            <a:ext cx="8424936" cy="2308324"/>
          </a:xfrm>
          <a:prstGeom prst="rect">
            <a:avLst/>
          </a:prstGeom>
        </p:spPr>
        <p:txBody>
          <a:bodyPr wrap="square">
            <a:spAutoFit/>
          </a:bodyPr>
          <a:lstStyle/>
          <a:p>
            <a:r>
              <a:rPr lang="it-IT" dirty="0"/>
              <a:t>Nel grafico seguente vengono messi a confronto i dati relativi alla percentuale di raccolta differenziata su base provinciale, alla percentuale raggiunta nei comuni che hanno adottato il nuovo piano.</a:t>
            </a:r>
          </a:p>
          <a:p>
            <a:r>
              <a:rPr lang="it-IT" dirty="0"/>
              <a:t>L’andamento proposto viene considerato a partire dal 2013, fino al 2018.</a:t>
            </a:r>
          </a:p>
          <a:p>
            <a:r>
              <a:rPr lang="it-IT" dirty="0"/>
              <a:t>I comuni nei quali è stato adottato il nuovo piano industriale hanno fatto registrare, nel 2018, una percentuale di raccolta differenziata pari al 63,27%, , due punti percentuali in più rispetto al dato provinciale complessivo. </a:t>
            </a:r>
          </a:p>
          <a:p>
            <a:r>
              <a:rPr lang="it-IT" dirty="0"/>
              <a:t> </a:t>
            </a:r>
          </a:p>
        </p:txBody>
      </p:sp>
      <p:sp>
        <p:nvSpPr>
          <p:cNvPr id="5" name="Segnaposto numero diapositiva 4"/>
          <p:cNvSpPr>
            <a:spLocks noGrp="1"/>
          </p:cNvSpPr>
          <p:nvPr>
            <p:ph type="sldNum" sz="quarter" idx="12"/>
          </p:nvPr>
        </p:nvSpPr>
        <p:spPr/>
        <p:txBody>
          <a:bodyPr/>
          <a:lstStyle/>
          <a:p>
            <a:fld id="{EA5F3037-D2BD-4933-A2D1-2DDC93FC97EE}" type="slidenum">
              <a:rPr lang="it-IT" smtClean="0"/>
              <a:t>20</a:t>
            </a:fld>
            <a:endParaRPr lang="it-IT"/>
          </a:p>
        </p:txBody>
      </p:sp>
      <p:sp>
        <p:nvSpPr>
          <p:cNvPr id="7" name="WordArt 21"/>
          <p:cNvSpPr>
            <a:spLocks noChangeArrowheads="1" noChangeShapeType="1" noTextEdit="1"/>
          </p:cNvSpPr>
          <p:nvPr/>
        </p:nvSpPr>
        <p:spPr bwMode="auto">
          <a:xfrm>
            <a:off x="0" y="9550"/>
            <a:ext cx="1115616" cy="323106"/>
          </a:xfrm>
          <a:prstGeom prst="rect">
            <a:avLst/>
          </a:prstGeom>
          <a:extLst>
            <a:ext uri="{91240B29-F687-4F45-9708-019B960494DF}">
              <a14:hiddenLine xmlns:a14="http://schemas.microsoft.com/office/drawing/2010/main" w="12700">
                <a:solidFill>
                  <a:srgbClr val="FFFFFF"/>
                </a:solidFill>
                <a:round/>
                <a:headEnd/>
                <a:tailEnd/>
              </a14:hiddenLine>
            </a:ext>
          </a:extLst>
        </p:spPr>
        <p:txBody>
          <a:bodyPr wrap="none" fromWordArt="1">
            <a:prstTxWarp prst="textPlain">
              <a:avLst>
                <a:gd name="adj" fmla="val 50000"/>
              </a:avLst>
            </a:prstTxWarp>
          </a:bodyPr>
          <a:lstStyle/>
          <a:p>
            <a:pPr algn="ctr" rtl="0">
              <a:buNone/>
            </a:pPr>
            <a:r>
              <a:rPr lang="it-IT" sz="3600" kern="10" spc="0" dirty="0" smtClean="0">
                <a:ln>
                  <a:noFill/>
                </a:ln>
                <a:solidFill>
                  <a:srgbClr val="00A551"/>
                </a:solidFill>
                <a:effectLst>
                  <a:outerShdw dist="29783" dir="6914402" algn="ctr" rotWithShape="0">
                    <a:srgbClr val="000000">
                      <a:alpha val="50000"/>
                    </a:srgbClr>
                  </a:outerShdw>
                </a:effectLst>
                <a:latin typeface="Berlin Sans FB Demi"/>
              </a:rPr>
              <a:t>Bilancio 2018</a:t>
            </a:r>
            <a:endParaRPr lang="it-IT" sz="3600" kern="10" spc="0" dirty="0">
              <a:ln>
                <a:noFill/>
              </a:ln>
              <a:solidFill>
                <a:srgbClr val="00A551"/>
              </a:solidFill>
              <a:effectLst>
                <a:outerShdw dist="29783" dir="6914402" algn="ctr" rotWithShape="0">
                  <a:srgbClr val="000000">
                    <a:alpha val="50000"/>
                  </a:srgbClr>
                </a:outerShdw>
              </a:effectLst>
              <a:latin typeface="Berlin Sans FB Demi"/>
            </a:endParaRPr>
          </a:p>
        </p:txBody>
      </p:sp>
      <p:pic>
        <p:nvPicPr>
          <p:cNvPr id="8" name="Picture 25" descr="44719539_531786640627966_1509830271837405184_n"/>
          <p:cNvPicPr>
            <a:picLocks noChangeAspect="1" noChangeArrowheads="1"/>
          </p:cNvPicPr>
          <p:nvPr/>
        </p:nvPicPr>
        <p:blipFill>
          <a:blip r:embed="rId3" cstate="print">
            <a:extLst>
              <a:ext uri="{28A0092B-C50C-407E-A947-70E740481C1C}">
                <a14:useLocalDpi xmlns:a14="http://schemas.microsoft.com/office/drawing/2010/main" val="0"/>
              </a:ext>
            </a:extLst>
          </a:blip>
          <a:srcRect l="16901" t="20319" r="47466" b="53955"/>
          <a:stretch>
            <a:fillRect/>
          </a:stretch>
        </p:blipFill>
        <p:spPr bwMode="auto">
          <a:xfrm>
            <a:off x="1513" y="6552262"/>
            <a:ext cx="1114103" cy="305738"/>
          </a:xfrm>
          <a:prstGeom prst="rect">
            <a:avLst/>
          </a:prstGeom>
          <a:noFill/>
          <a:ln w="38100" algn="in">
            <a:solidFill>
              <a:srgbClr val="FFC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41584744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p:cNvPicPr>
            <a:picLocks noChangeAspect="1" noChangeArrowheads="1"/>
          </p:cNvPicPr>
          <p:nvPr/>
        </p:nvPicPr>
        <p:blipFill rotWithShape="1">
          <a:blip r:embed="rId2">
            <a:extLst>
              <a:ext uri="{28A0092B-C50C-407E-A947-70E740481C1C}">
                <a14:useLocalDpi xmlns:a14="http://schemas.microsoft.com/office/drawing/2010/main" val="0"/>
              </a:ext>
            </a:extLst>
          </a:blip>
          <a:srcRect l="45776" t="33832" r="13276" b="21417"/>
          <a:stretch/>
        </p:blipFill>
        <p:spPr bwMode="auto">
          <a:xfrm>
            <a:off x="406726" y="904988"/>
            <a:ext cx="8557020" cy="5260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 Box 2"/>
          <p:cNvSpPr txBox="1">
            <a:spLocks noChangeArrowheads="1"/>
          </p:cNvSpPr>
          <p:nvPr/>
        </p:nvSpPr>
        <p:spPr bwMode="auto">
          <a:xfrm rot="10800000">
            <a:off x="8519123" y="0"/>
            <a:ext cx="624877" cy="1809974"/>
          </a:xfrm>
          <a:prstGeom prst="rect">
            <a:avLst/>
          </a:prstGeom>
          <a:solidFill>
            <a:srgbClr val="92D050"/>
          </a:soli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eaVert" wrap="square" lIns="36576" tIns="36576" rIns="36576" bIns="36576"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1600" b="1" i="0" u="none" strike="noStrike" cap="none" normalizeH="0" baseline="0" dirty="0" smtClean="0">
                <a:ln>
                  <a:noFill/>
                </a:ln>
                <a:solidFill>
                  <a:srgbClr val="000000"/>
                </a:solidFill>
                <a:effectLst/>
                <a:latin typeface="Calibri" pitchFamily="34" charset="0"/>
                <a:cs typeface="Arial" pitchFamily="34" charset="0"/>
              </a:rPr>
              <a:t>I NOSTRI NUMERI</a:t>
            </a:r>
            <a:endParaRPr kumimoji="0" lang="it-IT" altLang="it-IT"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Segnaposto numero diapositiva 8"/>
          <p:cNvSpPr>
            <a:spLocks noGrp="1"/>
          </p:cNvSpPr>
          <p:nvPr>
            <p:ph type="sldNum" sz="quarter" idx="12"/>
          </p:nvPr>
        </p:nvSpPr>
        <p:spPr/>
        <p:txBody>
          <a:bodyPr/>
          <a:lstStyle/>
          <a:p>
            <a:fld id="{EA5F3037-D2BD-4933-A2D1-2DDC93FC97EE}" type="slidenum">
              <a:rPr lang="it-IT" smtClean="0"/>
              <a:t>3</a:t>
            </a:fld>
            <a:endParaRPr lang="it-IT"/>
          </a:p>
        </p:txBody>
      </p:sp>
      <p:sp>
        <p:nvSpPr>
          <p:cNvPr id="14" name="WordArt 21"/>
          <p:cNvSpPr>
            <a:spLocks noChangeArrowheads="1" noChangeShapeType="1" noTextEdit="1"/>
          </p:cNvSpPr>
          <p:nvPr/>
        </p:nvSpPr>
        <p:spPr bwMode="auto">
          <a:xfrm>
            <a:off x="0" y="9550"/>
            <a:ext cx="1115616" cy="323106"/>
          </a:xfrm>
          <a:prstGeom prst="rect">
            <a:avLst/>
          </a:prstGeom>
          <a:extLst>
            <a:ext uri="{91240B29-F687-4F45-9708-019B960494DF}">
              <a14:hiddenLine xmlns:a14="http://schemas.microsoft.com/office/drawing/2010/main" w="12700">
                <a:solidFill>
                  <a:srgbClr val="FFFFFF"/>
                </a:solidFill>
                <a:round/>
                <a:headEnd/>
                <a:tailEnd/>
              </a14:hiddenLine>
            </a:ext>
          </a:extLst>
        </p:spPr>
        <p:txBody>
          <a:bodyPr wrap="none" fromWordArt="1">
            <a:prstTxWarp prst="textPlain">
              <a:avLst>
                <a:gd name="adj" fmla="val 50000"/>
              </a:avLst>
            </a:prstTxWarp>
          </a:bodyPr>
          <a:lstStyle/>
          <a:p>
            <a:pPr algn="ctr" rtl="0">
              <a:buNone/>
            </a:pPr>
            <a:r>
              <a:rPr lang="it-IT" sz="3600" kern="10" spc="0" dirty="0" smtClean="0">
                <a:ln>
                  <a:noFill/>
                </a:ln>
                <a:solidFill>
                  <a:srgbClr val="00A551"/>
                </a:solidFill>
                <a:effectLst>
                  <a:outerShdw dist="29783" dir="6914402" algn="ctr" rotWithShape="0">
                    <a:srgbClr val="000000">
                      <a:alpha val="50000"/>
                    </a:srgbClr>
                  </a:outerShdw>
                </a:effectLst>
                <a:latin typeface="Berlin Sans FB Demi"/>
              </a:rPr>
              <a:t>Bilancio 2018</a:t>
            </a:r>
            <a:endParaRPr lang="it-IT" sz="3600" kern="10" spc="0" dirty="0">
              <a:ln>
                <a:noFill/>
              </a:ln>
              <a:solidFill>
                <a:srgbClr val="00A551"/>
              </a:solidFill>
              <a:effectLst>
                <a:outerShdw dist="29783" dir="6914402" algn="ctr" rotWithShape="0">
                  <a:srgbClr val="000000">
                    <a:alpha val="50000"/>
                  </a:srgbClr>
                </a:outerShdw>
              </a:effectLst>
              <a:latin typeface="Berlin Sans FB Demi"/>
            </a:endParaRPr>
          </a:p>
        </p:txBody>
      </p:sp>
      <p:pic>
        <p:nvPicPr>
          <p:cNvPr id="15" name="Picture 25" descr="44719539_531786640627966_1509830271837405184_n"/>
          <p:cNvPicPr>
            <a:picLocks noChangeAspect="1" noChangeArrowheads="1"/>
          </p:cNvPicPr>
          <p:nvPr/>
        </p:nvPicPr>
        <p:blipFill>
          <a:blip r:embed="rId3" cstate="print">
            <a:extLst>
              <a:ext uri="{28A0092B-C50C-407E-A947-70E740481C1C}">
                <a14:useLocalDpi xmlns:a14="http://schemas.microsoft.com/office/drawing/2010/main" val="0"/>
              </a:ext>
            </a:extLst>
          </a:blip>
          <a:srcRect l="16901" t="20319" r="47466" b="53955"/>
          <a:stretch>
            <a:fillRect/>
          </a:stretch>
        </p:blipFill>
        <p:spPr bwMode="auto">
          <a:xfrm>
            <a:off x="1513" y="6552261"/>
            <a:ext cx="1114103" cy="305738"/>
          </a:xfrm>
          <a:prstGeom prst="rect">
            <a:avLst/>
          </a:prstGeom>
          <a:noFill/>
          <a:ln w="38100" algn="in">
            <a:solidFill>
              <a:srgbClr val="FFC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26006623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2671" t="33257" r="13276" b="25671"/>
          <a:stretch/>
        </p:blipFill>
        <p:spPr bwMode="auto">
          <a:xfrm>
            <a:off x="251520" y="1340769"/>
            <a:ext cx="8867726" cy="4945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 Box 2"/>
          <p:cNvSpPr txBox="1">
            <a:spLocks noChangeArrowheads="1"/>
          </p:cNvSpPr>
          <p:nvPr/>
        </p:nvSpPr>
        <p:spPr bwMode="auto">
          <a:xfrm rot="10800000">
            <a:off x="8519123" y="0"/>
            <a:ext cx="624877" cy="1809974"/>
          </a:xfrm>
          <a:prstGeom prst="rect">
            <a:avLst/>
          </a:prstGeom>
          <a:solidFill>
            <a:srgbClr val="92D050"/>
          </a:soli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eaVert" wrap="square" lIns="36576" tIns="36576" rIns="36576" bIns="36576"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1600" b="1" i="0" u="none" strike="noStrike" cap="none" normalizeH="0" baseline="0" dirty="0" smtClean="0">
                <a:ln>
                  <a:noFill/>
                </a:ln>
                <a:solidFill>
                  <a:srgbClr val="000000"/>
                </a:solidFill>
                <a:effectLst/>
                <a:latin typeface="Calibri" pitchFamily="34" charset="0"/>
                <a:cs typeface="Arial" pitchFamily="34" charset="0"/>
              </a:rPr>
              <a:t>I NOSTRI NUMERI</a:t>
            </a:r>
            <a:endParaRPr kumimoji="0" lang="it-IT" altLang="it-IT"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Segnaposto numero diapositiva 1"/>
          <p:cNvSpPr>
            <a:spLocks noGrp="1"/>
          </p:cNvSpPr>
          <p:nvPr>
            <p:ph type="sldNum" sz="quarter" idx="12"/>
          </p:nvPr>
        </p:nvSpPr>
        <p:spPr/>
        <p:txBody>
          <a:bodyPr/>
          <a:lstStyle/>
          <a:p>
            <a:fld id="{EA5F3037-D2BD-4933-A2D1-2DDC93FC97EE}" type="slidenum">
              <a:rPr lang="it-IT" smtClean="0"/>
              <a:t>4</a:t>
            </a:fld>
            <a:endParaRPr lang="it-IT"/>
          </a:p>
        </p:txBody>
      </p:sp>
      <p:sp>
        <p:nvSpPr>
          <p:cNvPr id="7" name="WordArt 21"/>
          <p:cNvSpPr>
            <a:spLocks noChangeArrowheads="1" noChangeShapeType="1" noTextEdit="1"/>
          </p:cNvSpPr>
          <p:nvPr/>
        </p:nvSpPr>
        <p:spPr bwMode="auto">
          <a:xfrm>
            <a:off x="0" y="9550"/>
            <a:ext cx="1115616" cy="323106"/>
          </a:xfrm>
          <a:prstGeom prst="rect">
            <a:avLst/>
          </a:prstGeom>
          <a:extLst>
            <a:ext uri="{91240B29-F687-4F45-9708-019B960494DF}">
              <a14:hiddenLine xmlns:a14="http://schemas.microsoft.com/office/drawing/2010/main" w="12700">
                <a:solidFill>
                  <a:srgbClr val="FFFFFF"/>
                </a:solidFill>
                <a:round/>
                <a:headEnd/>
                <a:tailEnd/>
              </a14:hiddenLine>
            </a:ext>
          </a:extLst>
        </p:spPr>
        <p:txBody>
          <a:bodyPr wrap="none" fromWordArt="1">
            <a:prstTxWarp prst="textPlain">
              <a:avLst>
                <a:gd name="adj" fmla="val 50000"/>
              </a:avLst>
            </a:prstTxWarp>
          </a:bodyPr>
          <a:lstStyle/>
          <a:p>
            <a:pPr algn="ctr" rtl="0">
              <a:buNone/>
            </a:pPr>
            <a:r>
              <a:rPr lang="it-IT" sz="3600" kern="10" spc="0" dirty="0" smtClean="0">
                <a:ln>
                  <a:noFill/>
                </a:ln>
                <a:solidFill>
                  <a:srgbClr val="00A551"/>
                </a:solidFill>
                <a:effectLst>
                  <a:outerShdw dist="29783" dir="6914402" algn="ctr" rotWithShape="0">
                    <a:srgbClr val="000000">
                      <a:alpha val="50000"/>
                    </a:srgbClr>
                  </a:outerShdw>
                </a:effectLst>
                <a:latin typeface="Berlin Sans FB Demi"/>
              </a:rPr>
              <a:t>Bilancio 2018</a:t>
            </a:r>
            <a:endParaRPr lang="it-IT" sz="3600" kern="10" spc="0" dirty="0">
              <a:ln>
                <a:noFill/>
              </a:ln>
              <a:solidFill>
                <a:srgbClr val="00A551"/>
              </a:solidFill>
              <a:effectLst>
                <a:outerShdw dist="29783" dir="6914402" algn="ctr" rotWithShape="0">
                  <a:srgbClr val="000000">
                    <a:alpha val="50000"/>
                  </a:srgbClr>
                </a:outerShdw>
              </a:effectLst>
              <a:latin typeface="Berlin Sans FB Demi"/>
            </a:endParaRPr>
          </a:p>
        </p:txBody>
      </p:sp>
      <p:pic>
        <p:nvPicPr>
          <p:cNvPr id="8" name="Picture 25" descr="44719539_531786640627966_1509830271837405184_n"/>
          <p:cNvPicPr>
            <a:picLocks noChangeAspect="1" noChangeArrowheads="1"/>
          </p:cNvPicPr>
          <p:nvPr/>
        </p:nvPicPr>
        <p:blipFill>
          <a:blip r:embed="rId3" cstate="print">
            <a:extLst>
              <a:ext uri="{28A0092B-C50C-407E-A947-70E740481C1C}">
                <a14:useLocalDpi xmlns:a14="http://schemas.microsoft.com/office/drawing/2010/main" val="0"/>
              </a:ext>
            </a:extLst>
          </a:blip>
          <a:srcRect l="16901" t="20319" r="47466" b="53955"/>
          <a:stretch>
            <a:fillRect/>
          </a:stretch>
        </p:blipFill>
        <p:spPr bwMode="auto">
          <a:xfrm>
            <a:off x="1513" y="6552262"/>
            <a:ext cx="1114103" cy="305738"/>
          </a:xfrm>
          <a:prstGeom prst="rect">
            <a:avLst/>
          </a:prstGeom>
          <a:noFill/>
          <a:ln w="38100" algn="in">
            <a:solidFill>
              <a:srgbClr val="FFC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32238434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539552" y="692696"/>
            <a:ext cx="8208912" cy="5955476"/>
          </a:xfrm>
          <a:prstGeom prst="rect">
            <a:avLst/>
          </a:prstGeom>
        </p:spPr>
        <p:txBody>
          <a:bodyPr wrap="square">
            <a:spAutoFit/>
          </a:bodyPr>
          <a:lstStyle/>
          <a:p>
            <a:pPr algn="just">
              <a:lnSpc>
                <a:spcPct val="150000"/>
              </a:lnSpc>
            </a:pPr>
            <a:r>
              <a:rPr lang="it-IT" sz="2200" b="1" dirty="0"/>
              <a:t>Il 2018 ha rappresentato per Irpiniambiente un anno di importanza cruciale per quanto riguarda il servizio di raccolta differenziata. </a:t>
            </a:r>
            <a:endParaRPr lang="it-IT" sz="2200" b="1" dirty="0" smtClean="0"/>
          </a:p>
          <a:p>
            <a:pPr algn="just">
              <a:lnSpc>
                <a:spcPct val="150000"/>
              </a:lnSpc>
            </a:pPr>
            <a:endParaRPr lang="it-IT" sz="2200" b="1" dirty="0"/>
          </a:p>
          <a:p>
            <a:pPr algn="just">
              <a:lnSpc>
                <a:spcPct val="150000"/>
              </a:lnSpc>
            </a:pPr>
            <a:r>
              <a:rPr lang="it-IT" sz="2200" b="1" dirty="0">
                <a:solidFill>
                  <a:srgbClr val="FF0000"/>
                </a:solidFill>
              </a:rPr>
              <a:t>Il consolidamento delle percentuali raggiunte nel comune capoluogo e l’avvio di nuovi piani di raccolta in altri comuni della provincia hanno determinato un incremento considerevole delle percentuali a livello provinciale. </a:t>
            </a:r>
            <a:endParaRPr lang="it-IT" sz="2200" b="1" dirty="0" smtClean="0">
              <a:solidFill>
                <a:srgbClr val="FF0000"/>
              </a:solidFill>
            </a:endParaRPr>
          </a:p>
          <a:p>
            <a:pPr algn="just">
              <a:lnSpc>
                <a:spcPct val="150000"/>
              </a:lnSpc>
            </a:pPr>
            <a:endParaRPr lang="it-IT" sz="2200" b="1" dirty="0"/>
          </a:p>
          <a:p>
            <a:pPr algn="just">
              <a:lnSpc>
                <a:spcPct val="150000"/>
              </a:lnSpc>
            </a:pPr>
            <a:r>
              <a:rPr lang="it-IT" sz="2200" b="1" dirty="0"/>
              <a:t>Già nella redazione del Bilancio 2017, tale scenario era stato ampiamente preventivato e le previsioni sono state rispettate se non addirittura superate in positivo.</a:t>
            </a:r>
          </a:p>
          <a:p>
            <a:r>
              <a:rPr lang="it-IT" dirty="0"/>
              <a:t> </a:t>
            </a:r>
          </a:p>
        </p:txBody>
      </p:sp>
      <p:sp>
        <p:nvSpPr>
          <p:cNvPr id="5" name="Segnaposto numero diapositiva 4"/>
          <p:cNvSpPr>
            <a:spLocks noGrp="1"/>
          </p:cNvSpPr>
          <p:nvPr>
            <p:ph type="sldNum" sz="quarter" idx="12"/>
          </p:nvPr>
        </p:nvSpPr>
        <p:spPr/>
        <p:txBody>
          <a:bodyPr/>
          <a:lstStyle/>
          <a:p>
            <a:fld id="{EA5F3037-D2BD-4933-A2D1-2DDC93FC97EE}" type="slidenum">
              <a:rPr lang="it-IT" smtClean="0"/>
              <a:t>5</a:t>
            </a:fld>
            <a:endParaRPr lang="it-IT"/>
          </a:p>
        </p:txBody>
      </p:sp>
      <p:sp>
        <p:nvSpPr>
          <p:cNvPr id="6" name="WordArt 21"/>
          <p:cNvSpPr>
            <a:spLocks noChangeArrowheads="1" noChangeShapeType="1" noTextEdit="1"/>
          </p:cNvSpPr>
          <p:nvPr/>
        </p:nvSpPr>
        <p:spPr bwMode="auto">
          <a:xfrm>
            <a:off x="0" y="9550"/>
            <a:ext cx="1115616" cy="323106"/>
          </a:xfrm>
          <a:prstGeom prst="rect">
            <a:avLst/>
          </a:prstGeom>
          <a:extLst>
            <a:ext uri="{91240B29-F687-4F45-9708-019B960494DF}">
              <a14:hiddenLine xmlns:a14="http://schemas.microsoft.com/office/drawing/2010/main" w="12700">
                <a:solidFill>
                  <a:srgbClr val="FFFFFF"/>
                </a:solidFill>
                <a:round/>
                <a:headEnd/>
                <a:tailEnd/>
              </a14:hiddenLine>
            </a:ext>
          </a:extLst>
        </p:spPr>
        <p:txBody>
          <a:bodyPr wrap="none" fromWordArt="1">
            <a:prstTxWarp prst="textPlain">
              <a:avLst>
                <a:gd name="adj" fmla="val 50000"/>
              </a:avLst>
            </a:prstTxWarp>
          </a:bodyPr>
          <a:lstStyle/>
          <a:p>
            <a:pPr algn="ctr" rtl="0">
              <a:buNone/>
            </a:pPr>
            <a:r>
              <a:rPr lang="it-IT" sz="3600" kern="10" spc="0" dirty="0" smtClean="0">
                <a:ln>
                  <a:noFill/>
                </a:ln>
                <a:solidFill>
                  <a:srgbClr val="00A551"/>
                </a:solidFill>
                <a:effectLst>
                  <a:outerShdw dist="29783" dir="6914402" algn="ctr" rotWithShape="0">
                    <a:srgbClr val="000000">
                      <a:alpha val="50000"/>
                    </a:srgbClr>
                  </a:outerShdw>
                </a:effectLst>
                <a:latin typeface="Berlin Sans FB Demi"/>
              </a:rPr>
              <a:t>Bilancio 2018</a:t>
            </a:r>
            <a:endParaRPr lang="it-IT" sz="3600" kern="10" spc="0" dirty="0">
              <a:ln>
                <a:noFill/>
              </a:ln>
              <a:solidFill>
                <a:srgbClr val="00A551"/>
              </a:solidFill>
              <a:effectLst>
                <a:outerShdw dist="29783" dir="6914402" algn="ctr" rotWithShape="0">
                  <a:srgbClr val="000000">
                    <a:alpha val="50000"/>
                  </a:srgbClr>
                </a:outerShdw>
              </a:effectLst>
              <a:latin typeface="Berlin Sans FB Demi"/>
            </a:endParaRPr>
          </a:p>
        </p:txBody>
      </p:sp>
      <p:pic>
        <p:nvPicPr>
          <p:cNvPr id="7" name="Picture 25" descr="44719539_531786640627966_1509830271837405184_n"/>
          <p:cNvPicPr>
            <a:picLocks noChangeAspect="1" noChangeArrowheads="1"/>
          </p:cNvPicPr>
          <p:nvPr/>
        </p:nvPicPr>
        <p:blipFill>
          <a:blip r:embed="rId2" cstate="print">
            <a:extLst>
              <a:ext uri="{28A0092B-C50C-407E-A947-70E740481C1C}">
                <a14:useLocalDpi xmlns:a14="http://schemas.microsoft.com/office/drawing/2010/main" val="0"/>
              </a:ext>
            </a:extLst>
          </a:blip>
          <a:srcRect l="16901" t="20319" r="47466" b="53955"/>
          <a:stretch>
            <a:fillRect/>
          </a:stretch>
        </p:blipFill>
        <p:spPr bwMode="auto">
          <a:xfrm>
            <a:off x="1513" y="6552262"/>
            <a:ext cx="1114103" cy="305738"/>
          </a:xfrm>
          <a:prstGeom prst="rect">
            <a:avLst/>
          </a:prstGeom>
          <a:noFill/>
          <a:ln w="38100" algn="in">
            <a:solidFill>
              <a:srgbClr val="FFC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7004787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467544" y="548680"/>
            <a:ext cx="8208912" cy="5447645"/>
          </a:xfrm>
          <a:prstGeom prst="rect">
            <a:avLst/>
          </a:prstGeom>
        </p:spPr>
        <p:txBody>
          <a:bodyPr wrap="square">
            <a:spAutoFit/>
          </a:bodyPr>
          <a:lstStyle/>
          <a:p>
            <a:pPr>
              <a:lnSpc>
                <a:spcPct val="150000"/>
              </a:lnSpc>
            </a:pPr>
            <a:r>
              <a:rPr lang="it-IT" sz="2200" b="1" dirty="0">
                <a:solidFill>
                  <a:srgbClr val="FF0000"/>
                </a:solidFill>
              </a:rPr>
              <a:t>Il bilancio chiude con un utile netto di euro 234.370,00, dopo avere iscritto imposte per euro 119.154,00 al netto della fiscalità differita. </a:t>
            </a:r>
            <a:endParaRPr lang="it-IT" sz="2200" b="1" dirty="0" smtClean="0">
              <a:solidFill>
                <a:srgbClr val="FF0000"/>
              </a:solidFill>
            </a:endParaRPr>
          </a:p>
          <a:p>
            <a:pPr>
              <a:lnSpc>
                <a:spcPct val="150000"/>
              </a:lnSpc>
            </a:pPr>
            <a:endParaRPr lang="it-IT" sz="2200" b="1" dirty="0"/>
          </a:p>
          <a:p>
            <a:pPr>
              <a:lnSpc>
                <a:spcPct val="150000"/>
              </a:lnSpc>
            </a:pPr>
            <a:r>
              <a:rPr lang="it-IT" sz="2200" b="1" dirty="0"/>
              <a:t>Il dato </a:t>
            </a:r>
            <a:r>
              <a:rPr lang="it-IT" sz="2200" b="1" dirty="0" err="1"/>
              <a:t>bilancistico</a:t>
            </a:r>
            <a:r>
              <a:rPr lang="it-IT" sz="2200" b="1" dirty="0"/>
              <a:t> sopra esposto rappresenta il risultato della continuità delle azioni che hanno segnato la recente gestione aziendale, volta </a:t>
            </a:r>
            <a:r>
              <a:rPr lang="it-IT" sz="2200" b="1" dirty="0">
                <a:solidFill>
                  <a:srgbClr val="FF0000"/>
                </a:solidFill>
              </a:rPr>
              <a:t>all'ammodernamento strutturale e amministrativo dell'intero complesso di beni aziendali e dell’intera filiera</a:t>
            </a:r>
            <a:r>
              <a:rPr lang="it-IT" sz="2200" b="1" dirty="0" smtClean="0">
                <a:solidFill>
                  <a:srgbClr val="FF0000"/>
                </a:solidFill>
              </a:rPr>
              <a:t>.</a:t>
            </a:r>
          </a:p>
          <a:p>
            <a:pPr>
              <a:lnSpc>
                <a:spcPct val="150000"/>
              </a:lnSpc>
            </a:pPr>
            <a:endParaRPr lang="it-IT" sz="2200" b="1" dirty="0"/>
          </a:p>
          <a:p>
            <a:pPr>
              <a:lnSpc>
                <a:spcPct val="150000"/>
              </a:lnSpc>
            </a:pPr>
            <a:r>
              <a:rPr lang="it-IT" sz="2200" b="1" dirty="0"/>
              <a:t>L’impianto gestionale così configurato e perseguito si è materializzato con interventi che hanno riguardato sia l’impiantistica che i servizi.</a:t>
            </a:r>
          </a:p>
          <a:p>
            <a:r>
              <a:rPr lang="it-IT" dirty="0"/>
              <a:t> </a:t>
            </a:r>
          </a:p>
        </p:txBody>
      </p:sp>
      <p:sp>
        <p:nvSpPr>
          <p:cNvPr id="5" name="Segnaposto numero diapositiva 4"/>
          <p:cNvSpPr>
            <a:spLocks noGrp="1"/>
          </p:cNvSpPr>
          <p:nvPr>
            <p:ph type="sldNum" sz="quarter" idx="12"/>
          </p:nvPr>
        </p:nvSpPr>
        <p:spPr/>
        <p:txBody>
          <a:bodyPr/>
          <a:lstStyle/>
          <a:p>
            <a:fld id="{EA5F3037-D2BD-4933-A2D1-2DDC93FC97EE}" type="slidenum">
              <a:rPr lang="it-IT" smtClean="0"/>
              <a:t>6</a:t>
            </a:fld>
            <a:endParaRPr lang="it-IT"/>
          </a:p>
        </p:txBody>
      </p:sp>
      <p:sp>
        <p:nvSpPr>
          <p:cNvPr id="6" name="WordArt 21"/>
          <p:cNvSpPr>
            <a:spLocks noChangeArrowheads="1" noChangeShapeType="1" noTextEdit="1"/>
          </p:cNvSpPr>
          <p:nvPr/>
        </p:nvSpPr>
        <p:spPr bwMode="auto">
          <a:xfrm>
            <a:off x="0" y="9550"/>
            <a:ext cx="1115616" cy="323106"/>
          </a:xfrm>
          <a:prstGeom prst="rect">
            <a:avLst/>
          </a:prstGeom>
          <a:extLst>
            <a:ext uri="{91240B29-F687-4F45-9708-019B960494DF}">
              <a14:hiddenLine xmlns:a14="http://schemas.microsoft.com/office/drawing/2010/main" w="12700">
                <a:solidFill>
                  <a:srgbClr val="FFFFFF"/>
                </a:solidFill>
                <a:round/>
                <a:headEnd/>
                <a:tailEnd/>
              </a14:hiddenLine>
            </a:ext>
          </a:extLst>
        </p:spPr>
        <p:txBody>
          <a:bodyPr wrap="none" fromWordArt="1">
            <a:prstTxWarp prst="textPlain">
              <a:avLst>
                <a:gd name="adj" fmla="val 50000"/>
              </a:avLst>
            </a:prstTxWarp>
          </a:bodyPr>
          <a:lstStyle/>
          <a:p>
            <a:pPr algn="ctr" rtl="0">
              <a:buNone/>
            </a:pPr>
            <a:r>
              <a:rPr lang="it-IT" sz="3600" kern="10" spc="0" dirty="0" smtClean="0">
                <a:ln>
                  <a:noFill/>
                </a:ln>
                <a:solidFill>
                  <a:srgbClr val="00A551"/>
                </a:solidFill>
                <a:effectLst>
                  <a:outerShdw dist="29783" dir="6914402" algn="ctr" rotWithShape="0">
                    <a:srgbClr val="000000">
                      <a:alpha val="50000"/>
                    </a:srgbClr>
                  </a:outerShdw>
                </a:effectLst>
                <a:latin typeface="Berlin Sans FB Demi"/>
              </a:rPr>
              <a:t>Bilancio 2018</a:t>
            </a:r>
            <a:endParaRPr lang="it-IT" sz="3600" kern="10" spc="0" dirty="0">
              <a:ln>
                <a:noFill/>
              </a:ln>
              <a:solidFill>
                <a:srgbClr val="00A551"/>
              </a:solidFill>
              <a:effectLst>
                <a:outerShdw dist="29783" dir="6914402" algn="ctr" rotWithShape="0">
                  <a:srgbClr val="000000">
                    <a:alpha val="50000"/>
                  </a:srgbClr>
                </a:outerShdw>
              </a:effectLst>
              <a:latin typeface="Berlin Sans FB Demi"/>
            </a:endParaRPr>
          </a:p>
        </p:txBody>
      </p:sp>
      <p:pic>
        <p:nvPicPr>
          <p:cNvPr id="7" name="Picture 25" descr="44719539_531786640627966_1509830271837405184_n"/>
          <p:cNvPicPr>
            <a:picLocks noChangeAspect="1" noChangeArrowheads="1"/>
          </p:cNvPicPr>
          <p:nvPr/>
        </p:nvPicPr>
        <p:blipFill>
          <a:blip r:embed="rId2" cstate="print">
            <a:extLst>
              <a:ext uri="{28A0092B-C50C-407E-A947-70E740481C1C}">
                <a14:useLocalDpi xmlns:a14="http://schemas.microsoft.com/office/drawing/2010/main" val="0"/>
              </a:ext>
            </a:extLst>
          </a:blip>
          <a:srcRect l="16901" t="20319" r="47466" b="53955"/>
          <a:stretch>
            <a:fillRect/>
          </a:stretch>
        </p:blipFill>
        <p:spPr bwMode="auto">
          <a:xfrm>
            <a:off x="1513" y="6552262"/>
            <a:ext cx="1114103" cy="305738"/>
          </a:xfrm>
          <a:prstGeom prst="rect">
            <a:avLst/>
          </a:prstGeom>
          <a:noFill/>
          <a:ln w="38100" algn="in">
            <a:solidFill>
              <a:srgbClr val="FFC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16439355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395536" y="836712"/>
            <a:ext cx="8208912" cy="5078313"/>
          </a:xfrm>
          <a:prstGeom prst="rect">
            <a:avLst/>
          </a:prstGeom>
        </p:spPr>
        <p:txBody>
          <a:bodyPr wrap="square">
            <a:spAutoFit/>
          </a:bodyPr>
          <a:lstStyle/>
          <a:p>
            <a:r>
              <a:rPr lang="it-IT" sz="2200" b="1" dirty="0">
                <a:solidFill>
                  <a:srgbClr val="FF0000"/>
                </a:solidFill>
              </a:rPr>
              <a:t>Per lo Stir, la variante sostanziale dell’Aia, </a:t>
            </a:r>
            <a:r>
              <a:rPr lang="it-IT" sz="2200" b="1" dirty="0" smtClean="0">
                <a:solidFill>
                  <a:srgbClr val="FF0000"/>
                </a:solidFill>
              </a:rPr>
              <a:t>con </a:t>
            </a:r>
            <a:r>
              <a:rPr lang="it-IT" sz="2200" b="1" dirty="0">
                <a:solidFill>
                  <a:srgbClr val="FF0000"/>
                </a:solidFill>
              </a:rPr>
              <a:t>la messa a regime delle attività di </a:t>
            </a:r>
            <a:r>
              <a:rPr lang="it-IT" sz="2200" b="1" dirty="0" err="1">
                <a:solidFill>
                  <a:srgbClr val="FF0000"/>
                </a:solidFill>
              </a:rPr>
              <a:t>trasferenza</a:t>
            </a:r>
            <a:r>
              <a:rPr lang="it-IT" sz="2200" b="1" dirty="0">
                <a:solidFill>
                  <a:srgbClr val="FF0000"/>
                </a:solidFill>
              </a:rPr>
              <a:t> della frazione organica</a:t>
            </a:r>
            <a:r>
              <a:rPr lang="it-IT" sz="2200" b="1" dirty="0" smtClean="0">
                <a:solidFill>
                  <a:srgbClr val="FF0000"/>
                </a:solidFill>
              </a:rPr>
              <a:t>.</a:t>
            </a:r>
          </a:p>
          <a:p>
            <a:endParaRPr lang="it-IT" sz="2200" b="1" dirty="0">
              <a:solidFill>
                <a:srgbClr val="FF0000"/>
              </a:solidFill>
            </a:endParaRPr>
          </a:p>
          <a:p>
            <a:endParaRPr lang="it-IT" sz="2200" b="1" dirty="0"/>
          </a:p>
          <a:p>
            <a:r>
              <a:rPr lang="it-IT" sz="2200" b="1" dirty="0">
                <a:solidFill>
                  <a:srgbClr val="FF0000"/>
                </a:solidFill>
              </a:rPr>
              <a:t>E’ opportuno sottolineare che ad un anno dalla cantierizzazione, è stata completata l’attività di rimozione delle circa 30 mila </a:t>
            </a:r>
            <a:r>
              <a:rPr lang="it-IT" sz="2200" b="1" dirty="0" err="1" smtClean="0">
                <a:solidFill>
                  <a:srgbClr val="FF0000"/>
                </a:solidFill>
              </a:rPr>
              <a:t>ecoballe</a:t>
            </a:r>
            <a:endParaRPr lang="it-IT" sz="2200" b="1" dirty="0" smtClean="0">
              <a:solidFill>
                <a:srgbClr val="FF0000"/>
              </a:solidFill>
            </a:endParaRPr>
          </a:p>
          <a:p>
            <a:endParaRPr lang="it-IT" sz="2200" b="1" dirty="0"/>
          </a:p>
          <a:p>
            <a:r>
              <a:rPr lang="it-IT" sz="2200" b="1" dirty="0"/>
              <a:t>Sono stati, inoltre, profusi sforzi operativi ed economici anche per innalzare e garantire i livelli di sicurezza e di produzione </a:t>
            </a:r>
            <a:r>
              <a:rPr lang="it-IT" sz="2200" b="1" dirty="0" smtClean="0"/>
              <a:t>dell’impianto</a:t>
            </a:r>
          </a:p>
          <a:p>
            <a:endParaRPr lang="it-IT" sz="2200" b="1" dirty="0"/>
          </a:p>
          <a:p>
            <a:r>
              <a:rPr lang="it-IT" sz="2200" b="1" dirty="0"/>
              <a:t>Si coglie l’occasione per sottolineare che, sul piano della messa in sicurezza, è stato definito l’iter </a:t>
            </a:r>
            <a:r>
              <a:rPr lang="it-IT" sz="2200" b="1" dirty="0" smtClean="0"/>
              <a:t>dell’elaborato </a:t>
            </a:r>
            <a:r>
              <a:rPr lang="it-IT" sz="2200" b="1" dirty="0"/>
              <a:t>tecnico progettuale, che </a:t>
            </a:r>
            <a:r>
              <a:rPr lang="it-IT" sz="2200" b="1" dirty="0" smtClean="0"/>
              <a:t>potrà </a:t>
            </a:r>
            <a:r>
              <a:rPr lang="it-IT" sz="2200" b="1" dirty="0"/>
              <a:t>essere avviato per l’appalto e la cantierizzazione.</a:t>
            </a:r>
          </a:p>
          <a:p>
            <a:r>
              <a:rPr lang="it-IT" sz="1600" b="1" dirty="0"/>
              <a:t> </a:t>
            </a:r>
          </a:p>
        </p:txBody>
      </p:sp>
      <p:sp>
        <p:nvSpPr>
          <p:cNvPr id="5" name="Segnaposto numero diapositiva 4"/>
          <p:cNvSpPr>
            <a:spLocks noGrp="1"/>
          </p:cNvSpPr>
          <p:nvPr>
            <p:ph type="sldNum" sz="quarter" idx="12"/>
          </p:nvPr>
        </p:nvSpPr>
        <p:spPr/>
        <p:txBody>
          <a:bodyPr/>
          <a:lstStyle/>
          <a:p>
            <a:fld id="{EA5F3037-D2BD-4933-A2D1-2DDC93FC97EE}" type="slidenum">
              <a:rPr lang="it-IT" smtClean="0"/>
              <a:t>7</a:t>
            </a:fld>
            <a:endParaRPr lang="it-IT"/>
          </a:p>
        </p:txBody>
      </p:sp>
      <p:sp>
        <p:nvSpPr>
          <p:cNvPr id="6" name="WordArt 21"/>
          <p:cNvSpPr>
            <a:spLocks noChangeArrowheads="1" noChangeShapeType="1" noTextEdit="1"/>
          </p:cNvSpPr>
          <p:nvPr/>
        </p:nvSpPr>
        <p:spPr bwMode="auto">
          <a:xfrm>
            <a:off x="0" y="9550"/>
            <a:ext cx="1115616" cy="323106"/>
          </a:xfrm>
          <a:prstGeom prst="rect">
            <a:avLst/>
          </a:prstGeom>
          <a:extLst>
            <a:ext uri="{91240B29-F687-4F45-9708-019B960494DF}">
              <a14:hiddenLine xmlns:a14="http://schemas.microsoft.com/office/drawing/2010/main" w="12700">
                <a:solidFill>
                  <a:srgbClr val="FFFFFF"/>
                </a:solidFill>
                <a:round/>
                <a:headEnd/>
                <a:tailEnd/>
              </a14:hiddenLine>
            </a:ext>
          </a:extLst>
        </p:spPr>
        <p:txBody>
          <a:bodyPr wrap="none" fromWordArt="1">
            <a:prstTxWarp prst="textPlain">
              <a:avLst>
                <a:gd name="adj" fmla="val 50000"/>
              </a:avLst>
            </a:prstTxWarp>
          </a:bodyPr>
          <a:lstStyle/>
          <a:p>
            <a:pPr algn="ctr" rtl="0">
              <a:buNone/>
            </a:pPr>
            <a:r>
              <a:rPr lang="it-IT" sz="3600" kern="10" spc="0" dirty="0" smtClean="0">
                <a:ln>
                  <a:noFill/>
                </a:ln>
                <a:solidFill>
                  <a:srgbClr val="00A551"/>
                </a:solidFill>
                <a:effectLst>
                  <a:outerShdw dist="29783" dir="6914402" algn="ctr" rotWithShape="0">
                    <a:srgbClr val="000000">
                      <a:alpha val="50000"/>
                    </a:srgbClr>
                  </a:outerShdw>
                </a:effectLst>
                <a:latin typeface="Berlin Sans FB Demi"/>
              </a:rPr>
              <a:t>Bilancio 2018</a:t>
            </a:r>
            <a:endParaRPr lang="it-IT" sz="3600" kern="10" spc="0" dirty="0">
              <a:ln>
                <a:noFill/>
              </a:ln>
              <a:solidFill>
                <a:srgbClr val="00A551"/>
              </a:solidFill>
              <a:effectLst>
                <a:outerShdw dist="29783" dir="6914402" algn="ctr" rotWithShape="0">
                  <a:srgbClr val="000000">
                    <a:alpha val="50000"/>
                  </a:srgbClr>
                </a:outerShdw>
              </a:effectLst>
              <a:latin typeface="Berlin Sans FB Demi"/>
            </a:endParaRPr>
          </a:p>
        </p:txBody>
      </p:sp>
      <p:pic>
        <p:nvPicPr>
          <p:cNvPr id="7" name="Picture 25" descr="44719539_531786640627966_1509830271837405184_n"/>
          <p:cNvPicPr>
            <a:picLocks noChangeAspect="1" noChangeArrowheads="1"/>
          </p:cNvPicPr>
          <p:nvPr/>
        </p:nvPicPr>
        <p:blipFill>
          <a:blip r:embed="rId2" cstate="print">
            <a:extLst>
              <a:ext uri="{28A0092B-C50C-407E-A947-70E740481C1C}">
                <a14:useLocalDpi xmlns:a14="http://schemas.microsoft.com/office/drawing/2010/main" val="0"/>
              </a:ext>
            </a:extLst>
          </a:blip>
          <a:srcRect l="16901" t="20319" r="47466" b="53955"/>
          <a:stretch>
            <a:fillRect/>
          </a:stretch>
        </p:blipFill>
        <p:spPr bwMode="auto">
          <a:xfrm>
            <a:off x="1513" y="6552262"/>
            <a:ext cx="1114103" cy="305738"/>
          </a:xfrm>
          <a:prstGeom prst="rect">
            <a:avLst/>
          </a:prstGeom>
          <a:noFill/>
          <a:ln w="38100" algn="in">
            <a:solidFill>
              <a:srgbClr val="FFC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18143195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558564" y="836712"/>
            <a:ext cx="8064896" cy="4832092"/>
          </a:xfrm>
          <a:prstGeom prst="rect">
            <a:avLst/>
          </a:prstGeom>
        </p:spPr>
        <p:txBody>
          <a:bodyPr wrap="square">
            <a:spAutoFit/>
          </a:bodyPr>
          <a:lstStyle/>
          <a:p>
            <a:r>
              <a:rPr lang="it-IT" sz="2200" b="1" dirty="0">
                <a:solidFill>
                  <a:srgbClr val="FF0000"/>
                </a:solidFill>
              </a:rPr>
              <a:t>Analoga attenzione è stata riservata all’impianto di </a:t>
            </a:r>
            <a:r>
              <a:rPr lang="it-IT" sz="2200" b="1" dirty="0" err="1">
                <a:solidFill>
                  <a:srgbClr val="FF0000"/>
                </a:solidFill>
              </a:rPr>
              <a:t>trasferenza</a:t>
            </a:r>
            <a:r>
              <a:rPr lang="it-IT" sz="2200" b="1" dirty="0">
                <a:solidFill>
                  <a:srgbClr val="FF0000"/>
                </a:solidFill>
              </a:rPr>
              <a:t> di Flumeri,</a:t>
            </a:r>
            <a:r>
              <a:rPr lang="it-IT" sz="2200" b="1" dirty="0"/>
              <a:t> per il quale sono state riversate risorse finanziare a sostegno delle attività di ammodernamento , tanto per la dotazione operativa, che per la logistica, tese all’ammodernamento delle funzionalità</a:t>
            </a:r>
            <a:r>
              <a:rPr lang="it-IT" sz="2200" b="1" dirty="0" smtClean="0"/>
              <a:t>. </a:t>
            </a:r>
          </a:p>
          <a:p>
            <a:endParaRPr lang="it-IT" sz="2200" b="1" dirty="0"/>
          </a:p>
          <a:p>
            <a:r>
              <a:rPr lang="it-IT" sz="2200" b="1" dirty="0" smtClean="0">
                <a:solidFill>
                  <a:srgbClr val="FF0000"/>
                </a:solidFill>
              </a:rPr>
              <a:t>La </a:t>
            </a:r>
            <a:r>
              <a:rPr lang="it-IT" sz="2200" b="1" dirty="0">
                <a:solidFill>
                  <a:srgbClr val="FF0000"/>
                </a:solidFill>
              </a:rPr>
              <a:t>società è stata impegnata nelle attività per riavviare l’impianto di Teora per il compostaggio </a:t>
            </a:r>
            <a:r>
              <a:rPr lang="it-IT" sz="2200" b="1" dirty="0"/>
              <a:t>e riammodernare i processi produttivi per produrre compost di qualità per uso agricolo. </a:t>
            </a:r>
          </a:p>
          <a:p>
            <a:r>
              <a:rPr lang="it-IT" sz="2200" b="1" dirty="0"/>
              <a:t>L’intervento prevede il finanziamento per </a:t>
            </a:r>
            <a:r>
              <a:rPr lang="it-IT" sz="2200" b="1" dirty="0">
                <a:solidFill>
                  <a:srgbClr val="FF0000"/>
                </a:solidFill>
              </a:rPr>
              <a:t>sette milioni di euro da parte della Regione </a:t>
            </a:r>
            <a:r>
              <a:rPr lang="it-IT" sz="2200" b="1" dirty="0" smtClean="0">
                <a:solidFill>
                  <a:srgbClr val="FF0000"/>
                </a:solidFill>
              </a:rPr>
              <a:t>Campania</a:t>
            </a:r>
            <a:endParaRPr lang="it-IT" sz="2200" b="1" dirty="0">
              <a:solidFill>
                <a:srgbClr val="FF0000"/>
              </a:solidFill>
            </a:endParaRPr>
          </a:p>
          <a:p>
            <a:r>
              <a:rPr lang="it-IT" sz="2200" b="1" dirty="0"/>
              <a:t>L’impianto riuscirà a trattare </a:t>
            </a:r>
            <a:r>
              <a:rPr lang="it-IT" sz="2200" b="1" dirty="0">
                <a:solidFill>
                  <a:srgbClr val="FF0000"/>
                </a:solidFill>
              </a:rPr>
              <a:t>16 mila tonnellate annue di rifiuto </a:t>
            </a:r>
            <a:r>
              <a:rPr lang="it-IT" sz="2200" b="1" dirty="0"/>
              <a:t>umido, di cui 12 mila costituite dai rifiuti organici e 4 mila di </a:t>
            </a:r>
            <a:r>
              <a:rPr lang="it-IT" sz="2200" b="1" dirty="0" smtClean="0"/>
              <a:t>strutturante.</a:t>
            </a:r>
            <a:endParaRPr lang="it-IT" dirty="0"/>
          </a:p>
        </p:txBody>
      </p:sp>
      <p:sp>
        <p:nvSpPr>
          <p:cNvPr id="5" name="Segnaposto numero diapositiva 4"/>
          <p:cNvSpPr>
            <a:spLocks noGrp="1"/>
          </p:cNvSpPr>
          <p:nvPr>
            <p:ph type="sldNum" sz="quarter" idx="12"/>
          </p:nvPr>
        </p:nvSpPr>
        <p:spPr/>
        <p:txBody>
          <a:bodyPr/>
          <a:lstStyle/>
          <a:p>
            <a:fld id="{EA5F3037-D2BD-4933-A2D1-2DDC93FC97EE}" type="slidenum">
              <a:rPr lang="it-IT" smtClean="0"/>
              <a:t>8</a:t>
            </a:fld>
            <a:endParaRPr lang="it-IT"/>
          </a:p>
        </p:txBody>
      </p:sp>
      <p:sp>
        <p:nvSpPr>
          <p:cNvPr id="6" name="WordArt 21"/>
          <p:cNvSpPr>
            <a:spLocks noChangeArrowheads="1" noChangeShapeType="1" noTextEdit="1"/>
          </p:cNvSpPr>
          <p:nvPr/>
        </p:nvSpPr>
        <p:spPr bwMode="auto">
          <a:xfrm>
            <a:off x="0" y="9550"/>
            <a:ext cx="1115616" cy="323106"/>
          </a:xfrm>
          <a:prstGeom prst="rect">
            <a:avLst/>
          </a:prstGeom>
          <a:extLst>
            <a:ext uri="{91240B29-F687-4F45-9708-019B960494DF}">
              <a14:hiddenLine xmlns:a14="http://schemas.microsoft.com/office/drawing/2010/main" w="12700">
                <a:solidFill>
                  <a:srgbClr val="FFFFFF"/>
                </a:solidFill>
                <a:round/>
                <a:headEnd/>
                <a:tailEnd/>
              </a14:hiddenLine>
            </a:ext>
          </a:extLst>
        </p:spPr>
        <p:txBody>
          <a:bodyPr wrap="none" fromWordArt="1">
            <a:prstTxWarp prst="textPlain">
              <a:avLst>
                <a:gd name="adj" fmla="val 50000"/>
              </a:avLst>
            </a:prstTxWarp>
          </a:bodyPr>
          <a:lstStyle/>
          <a:p>
            <a:pPr algn="ctr" rtl="0">
              <a:buNone/>
            </a:pPr>
            <a:r>
              <a:rPr lang="it-IT" sz="3600" kern="10" spc="0" dirty="0" smtClean="0">
                <a:ln>
                  <a:noFill/>
                </a:ln>
                <a:solidFill>
                  <a:srgbClr val="00A551"/>
                </a:solidFill>
                <a:effectLst>
                  <a:outerShdw dist="29783" dir="6914402" algn="ctr" rotWithShape="0">
                    <a:srgbClr val="000000">
                      <a:alpha val="50000"/>
                    </a:srgbClr>
                  </a:outerShdw>
                </a:effectLst>
                <a:latin typeface="Berlin Sans FB Demi"/>
              </a:rPr>
              <a:t>Bilancio 2018</a:t>
            </a:r>
            <a:endParaRPr lang="it-IT" sz="3600" kern="10" spc="0" dirty="0">
              <a:ln>
                <a:noFill/>
              </a:ln>
              <a:solidFill>
                <a:srgbClr val="00A551"/>
              </a:solidFill>
              <a:effectLst>
                <a:outerShdw dist="29783" dir="6914402" algn="ctr" rotWithShape="0">
                  <a:srgbClr val="000000">
                    <a:alpha val="50000"/>
                  </a:srgbClr>
                </a:outerShdw>
              </a:effectLst>
              <a:latin typeface="Berlin Sans FB Demi"/>
            </a:endParaRPr>
          </a:p>
        </p:txBody>
      </p:sp>
      <p:pic>
        <p:nvPicPr>
          <p:cNvPr id="7" name="Picture 25" descr="44719539_531786640627966_1509830271837405184_n"/>
          <p:cNvPicPr>
            <a:picLocks noChangeAspect="1" noChangeArrowheads="1"/>
          </p:cNvPicPr>
          <p:nvPr/>
        </p:nvPicPr>
        <p:blipFill>
          <a:blip r:embed="rId2" cstate="print">
            <a:extLst>
              <a:ext uri="{28A0092B-C50C-407E-A947-70E740481C1C}">
                <a14:useLocalDpi xmlns:a14="http://schemas.microsoft.com/office/drawing/2010/main" val="0"/>
              </a:ext>
            </a:extLst>
          </a:blip>
          <a:srcRect l="16901" t="20319" r="47466" b="53955"/>
          <a:stretch>
            <a:fillRect/>
          </a:stretch>
        </p:blipFill>
        <p:spPr bwMode="auto">
          <a:xfrm>
            <a:off x="1513" y="6552262"/>
            <a:ext cx="1114103" cy="305738"/>
          </a:xfrm>
          <a:prstGeom prst="rect">
            <a:avLst/>
          </a:prstGeom>
          <a:noFill/>
          <a:ln w="38100" algn="in">
            <a:solidFill>
              <a:srgbClr val="FFC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33580790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467544" y="404664"/>
            <a:ext cx="8208912" cy="5170646"/>
          </a:xfrm>
          <a:prstGeom prst="rect">
            <a:avLst/>
          </a:prstGeom>
        </p:spPr>
        <p:txBody>
          <a:bodyPr wrap="square">
            <a:spAutoFit/>
          </a:bodyPr>
          <a:lstStyle/>
          <a:p>
            <a:r>
              <a:rPr lang="it-IT" sz="2200" b="1" dirty="0">
                <a:solidFill>
                  <a:srgbClr val="FF0000"/>
                </a:solidFill>
              </a:rPr>
              <a:t>Nei primi mesi del 2018</a:t>
            </a:r>
            <a:r>
              <a:rPr lang="it-IT" sz="2200" b="1" dirty="0"/>
              <a:t>, grazie ad una stretta e fattiva collaborazione instaurata con l’amministrazione comunale di Avellino, è stato avviato il nuovo sistema che ha portato </a:t>
            </a:r>
            <a:r>
              <a:rPr lang="it-IT" sz="2200" b="1" dirty="0" smtClean="0"/>
              <a:t>all'eliminazione </a:t>
            </a:r>
            <a:r>
              <a:rPr lang="it-IT" sz="2200" b="1" dirty="0"/>
              <a:t>delle postazioni stradali, che rappresentavano la vera palla al piede dell'intero ciclo dei rifiuti nella città capoluogo. </a:t>
            </a:r>
            <a:endParaRPr lang="it-IT" sz="2200" b="1" dirty="0" smtClean="0"/>
          </a:p>
          <a:p>
            <a:endParaRPr lang="it-IT" sz="2200" b="1" dirty="0"/>
          </a:p>
          <a:p>
            <a:r>
              <a:rPr lang="it-IT" sz="2200" b="1" dirty="0">
                <a:solidFill>
                  <a:srgbClr val="FF0000"/>
                </a:solidFill>
              </a:rPr>
              <a:t>L'avvio del nuovo sistema di raccolta differenziata dei rifiuti nella città di Avellino è stato un probante (e soddisfacente) banco di prova per l'azienda. </a:t>
            </a:r>
            <a:endParaRPr lang="it-IT" sz="2200" b="1" dirty="0" smtClean="0">
              <a:solidFill>
                <a:srgbClr val="FF0000"/>
              </a:solidFill>
            </a:endParaRPr>
          </a:p>
          <a:p>
            <a:endParaRPr lang="it-IT" sz="2200" b="1" dirty="0"/>
          </a:p>
          <a:p>
            <a:r>
              <a:rPr lang="it-IT" sz="2200" b="1" dirty="0" smtClean="0"/>
              <a:t>Di </a:t>
            </a:r>
            <a:r>
              <a:rPr lang="it-IT" sz="2200" b="1" dirty="0"/>
              <a:t>pari passo con attività di assistenza, formazione e monitoraggio, nel corso dell'anno un forte impulso è stato dato, partendo proprio dalle esigenze che via via andavano emergendo nella città capoluogo, alle </a:t>
            </a:r>
            <a:r>
              <a:rPr lang="it-IT" sz="2200" b="1" dirty="0">
                <a:solidFill>
                  <a:srgbClr val="FF0000"/>
                </a:solidFill>
              </a:rPr>
              <a:t>attività di comunicazione dell'azienda, sostenute e sollecitate, anche dal socio Provincia nella seconda parte del 2018</a:t>
            </a:r>
            <a:r>
              <a:rPr lang="it-IT" sz="2200" b="1" dirty="0"/>
              <a:t>. </a:t>
            </a:r>
            <a:endParaRPr lang="it-IT" dirty="0"/>
          </a:p>
        </p:txBody>
      </p:sp>
      <p:sp>
        <p:nvSpPr>
          <p:cNvPr id="5" name="Segnaposto numero diapositiva 4"/>
          <p:cNvSpPr>
            <a:spLocks noGrp="1"/>
          </p:cNvSpPr>
          <p:nvPr>
            <p:ph type="sldNum" sz="quarter" idx="12"/>
          </p:nvPr>
        </p:nvSpPr>
        <p:spPr/>
        <p:txBody>
          <a:bodyPr/>
          <a:lstStyle/>
          <a:p>
            <a:fld id="{EA5F3037-D2BD-4933-A2D1-2DDC93FC97EE}" type="slidenum">
              <a:rPr lang="it-IT" smtClean="0"/>
              <a:t>9</a:t>
            </a:fld>
            <a:endParaRPr lang="it-IT"/>
          </a:p>
        </p:txBody>
      </p:sp>
      <p:sp>
        <p:nvSpPr>
          <p:cNvPr id="6" name="WordArt 21"/>
          <p:cNvSpPr>
            <a:spLocks noChangeArrowheads="1" noChangeShapeType="1" noTextEdit="1"/>
          </p:cNvSpPr>
          <p:nvPr/>
        </p:nvSpPr>
        <p:spPr bwMode="auto">
          <a:xfrm>
            <a:off x="0" y="9550"/>
            <a:ext cx="1115616" cy="323106"/>
          </a:xfrm>
          <a:prstGeom prst="rect">
            <a:avLst/>
          </a:prstGeom>
          <a:extLst>
            <a:ext uri="{91240B29-F687-4F45-9708-019B960494DF}">
              <a14:hiddenLine xmlns:a14="http://schemas.microsoft.com/office/drawing/2010/main" w="12700">
                <a:solidFill>
                  <a:srgbClr val="FFFFFF"/>
                </a:solidFill>
                <a:round/>
                <a:headEnd/>
                <a:tailEnd/>
              </a14:hiddenLine>
            </a:ext>
          </a:extLst>
        </p:spPr>
        <p:txBody>
          <a:bodyPr wrap="none" fromWordArt="1">
            <a:prstTxWarp prst="textPlain">
              <a:avLst>
                <a:gd name="adj" fmla="val 50000"/>
              </a:avLst>
            </a:prstTxWarp>
          </a:bodyPr>
          <a:lstStyle/>
          <a:p>
            <a:pPr algn="ctr" rtl="0">
              <a:buNone/>
            </a:pPr>
            <a:r>
              <a:rPr lang="it-IT" sz="3600" kern="10" spc="0" dirty="0" smtClean="0">
                <a:ln>
                  <a:noFill/>
                </a:ln>
                <a:solidFill>
                  <a:srgbClr val="00A551"/>
                </a:solidFill>
                <a:effectLst>
                  <a:outerShdw dist="29783" dir="6914402" algn="ctr" rotWithShape="0">
                    <a:srgbClr val="000000">
                      <a:alpha val="50000"/>
                    </a:srgbClr>
                  </a:outerShdw>
                </a:effectLst>
                <a:latin typeface="Berlin Sans FB Demi"/>
              </a:rPr>
              <a:t>Bilancio 2018</a:t>
            </a:r>
            <a:endParaRPr lang="it-IT" sz="3600" kern="10" spc="0" dirty="0">
              <a:ln>
                <a:noFill/>
              </a:ln>
              <a:solidFill>
                <a:srgbClr val="00A551"/>
              </a:solidFill>
              <a:effectLst>
                <a:outerShdw dist="29783" dir="6914402" algn="ctr" rotWithShape="0">
                  <a:srgbClr val="000000">
                    <a:alpha val="50000"/>
                  </a:srgbClr>
                </a:outerShdw>
              </a:effectLst>
              <a:latin typeface="Berlin Sans FB Demi"/>
            </a:endParaRPr>
          </a:p>
        </p:txBody>
      </p:sp>
      <p:pic>
        <p:nvPicPr>
          <p:cNvPr id="7" name="Picture 25" descr="44719539_531786640627966_1509830271837405184_n"/>
          <p:cNvPicPr>
            <a:picLocks noChangeAspect="1" noChangeArrowheads="1"/>
          </p:cNvPicPr>
          <p:nvPr/>
        </p:nvPicPr>
        <p:blipFill>
          <a:blip r:embed="rId2" cstate="print">
            <a:extLst>
              <a:ext uri="{28A0092B-C50C-407E-A947-70E740481C1C}">
                <a14:useLocalDpi xmlns:a14="http://schemas.microsoft.com/office/drawing/2010/main" val="0"/>
              </a:ext>
            </a:extLst>
          </a:blip>
          <a:srcRect l="16901" t="20319" r="47466" b="53955"/>
          <a:stretch>
            <a:fillRect/>
          </a:stretch>
        </p:blipFill>
        <p:spPr bwMode="auto">
          <a:xfrm>
            <a:off x="1513" y="6552261"/>
            <a:ext cx="1114103" cy="305738"/>
          </a:xfrm>
          <a:prstGeom prst="rect">
            <a:avLst/>
          </a:prstGeom>
          <a:noFill/>
          <a:ln w="38100" algn="in">
            <a:solidFill>
              <a:srgbClr val="FFC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2993841889"/>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106</TotalTime>
  <Words>1281</Words>
  <Application>Microsoft Office PowerPoint</Application>
  <PresentationFormat>Presentazione su schermo (4:3)</PresentationFormat>
  <Paragraphs>225</Paragraphs>
  <Slides>20</Slides>
  <Notes>0</Notes>
  <HiddenSlides>0</HiddenSlides>
  <MMClips>0</MMClips>
  <ScaleCrop>false</ScaleCrop>
  <HeadingPairs>
    <vt:vector size="4" baseType="variant">
      <vt:variant>
        <vt:lpstr>Tema</vt:lpstr>
      </vt:variant>
      <vt:variant>
        <vt:i4>1</vt:i4>
      </vt:variant>
      <vt:variant>
        <vt:lpstr>Titoli diapositive</vt:lpstr>
      </vt:variant>
      <vt:variant>
        <vt:i4>20</vt:i4>
      </vt:variant>
    </vt:vector>
  </HeadingPairs>
  <TitlesOfParts>
    <vt:vector size="21" baseType="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Irpiniambiente38</dc:creator>
  <cp:lastModifiedBy>Irpiniambiente38</cp:lastModifiedBy>
  <cp:revision>9</cp:revision>
  <cp:lastPrinted>2019-07-01T07:49:07Z</cp:lastPrinted>
  <dcterms:created xsi:type="dcterms:W3CDTF">2019-07-01T06:08:53Z</dcterms:created>
  <dcterms:modified xsi:type="dcterms:W3CDTF">2019-07-01T07:55:11Z</dcterms:modified>
</cp:coreProperties>
</file>